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75"/>
  </p:notesMasterIdLst>
  <p:sldIdLst>
    <p:sldId id="256" r:id="rId2"/>
    <p:sldId id="462" r:id="rId3"/>
    <p:sldId id="559" r:id="rId4"/>
    <p:sldId id="545" r:id="rId5"/>
    <p:sldId id="513" r:id="rId6"/>
    <p:sldId id="558" r:id="rId7"/>
    <p:sldId id="546" r:id="rId8"/>
    <p:sldId id="528" r:id="rId9"/>
    <p:sldId id="466" r:id="rId10"/>
    <p:sldId id="534" r:id="rId11"/>
    <p:sldId id="516" r:id="rId12"/>
    <p:sldId id="473" r:id="rId13"/>
    <p:sldId id="547" r:id="rId14"/>
    <p:sldId id="325" r:id="rId15"/>
    <p:sldId id="272" r:id="rId16"/>
    <p:sldId id="337" r:id="rId17"/>
    <p:sldId id="557" r:id="rId18"/>
    <p:sldId id="276" r:id="rId19"/>
    <p:sldId id="275" r:id="rId20"/>
    <p:sldId id="277" r:id="rId21"/>
    <p:sldId id="553" r:id="rId22"/>
    <p:sldId id="274" r:id="rId23"/>
    <p:sldId id="560" r:id="rId24"/>
    <p:sldId id="300" r:id="rId25"/>
    <p:sldId id="301" r:id="rId26"/>
    <p:sldId id="279" r:id="rId27"/>
    <p:sldId id="283" r:id="rId28"/>
    <p:sldId id="284" r:id="rId29"/>
    <p:sldId id="312" r:id="rId30"/>
    <p:sldId id="556" r:id="rId31"/>
    <p:sldId id="305" r:id="rId32"/>
    <p:sldId id="309" r:id="rId33"/>
    <p:sldId id="311" r:id="rId34"/>
    <p:sldId id="288" r:id="rId35"/>
    <p:sldId id="287" r:id="rId36"/>
    <p:sldId id="285" r:id="rId37"/>
    <p:sldId id="552" r:id="rId38"/>
    <p:sldId id="313" r:id="rId39"/>
    <p:sldId id="286" r:id="rId40"/>
    <p:sldId id="318" r:id="rId41"/>
    <p:sldId id="281" r:id="rId42"/>
    <p:sldId id="319" r:id="rId43"/>
    <p:sldId id="321" r:id="rId44"/>
    <p:sldId id="297" r:id="rId45"/>
    <p:sldId id="298" r:id="rId46"/>
    <p:sldId id="322" r:id="rId47"/>
    <p:sldId id="324" r:id="rId48"/>
    <p:sldId id="289" r:id="rId49"/>
    <p:sldId id="280" r:id="rId50"/>
    <p:sldId id="282" r:id="rId51"/>
    <p:sldId id="549" r:id="rId52"/>
    <p:sldId id="550" r:id="rId53"/>
    <p:sldId id="551" r:id="rId54"/>
    <p:sldId id="554" r:id="rId55"/>
    <p:sldId id="340" r:id="rId56"/>
    <p:sldId id="339" r:id="rId57"/>
    <p:sldId id="555" r:id="rId58"/>
    <p:sldId id="348" r:id="rId59"/>
    <p:sldId id="341" r:id="rId60"/>
    <p:sldId id="342" r:id="rId61"/>
    <p:sldId id="343" r:id="rId62"/>
    <p:sldId id="344" r:id="rId63"/>
    <p:sldId id="347" r:id="rId64"/>
    <p:sldId id="346" r:id="rId65"/>
    <p:sldId id="350" r:id="rId66"/>
    <p:sldId id="562" r:id="rId67"/>
    <p:sldId id="351" r:id="rId68"/>
    <p:sldId id="345" r:id="rId69"/>
    <p:sldId id="544" r:id="rId70"/>
    <p:sldId id="564" r:id="rId71"/>
    <p:sldId id="563" r:id="rId72"/>
    <p:sldId id="333" r:id="rId73"/>
    <p:sldId id="334" r:id="rId74"/>
  </p:sldIdLst>
  <p:sldSz cx="9906000" cy="6858000" type="A4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58A"/>
    <a:srgbClr val="99EBAD"/>
    <a:srgbClr val="FC8888"/>
    <a:srgbClr val="FA2828"/>
    <a:srgbClr val="00CC99"/>
    <a:srgbClr val="B88A7E"/>
    <a:srgbClr val="D7B8B3"/>
    <a:srgbClr val="CDA69F"/>
    <a:srgbClr val="C89B94"/>
    <a:srgbClr val="C49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9877" autoAdjust="0"/>
  </p:normalViewPr>
  <p:slideViewPr>
    <p:cSldViewPr>
      <p:cViewPr varScale="1">
        <p:scale>
          <a:sx n="74" d="100"/>
          <a:sy n="74" d="100"/>
        </p:scale>
        <p:origin x="1068" y="6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0636"/>
    </p:cViewPr>
  </p:sorterViewPr>
  <p:notesViewPr>
    <p:cSldViewPr>
      <p:cViewPr>
        <p:scale>
          <a:sx n="100" d="100"/>
          <a:sy n="100" d="100"/>
        </p:scale>
        <p:origin x="-774" y="-7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 smtClean="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 smtClean="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9463" y="768350"/>
            <a:ext cx="554037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 smtClean="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 smtClean="0"/>
            </a:lvl1pPr>
          </a:lstStyle>
          <a:p>
            <a:pPr>
              <a:defRPr/>
            </a:pPr>
            <a:fld id="{E4E5ACE7-461E-40FF-AB01-EE59155193C9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277881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0A1E5B-4BA0-491B-950D-EBEE5B9129C9}" type="slidenum">
              <a:rPr lang="hr-HR"/>
              <a:pPr/>
              <a:t>1</a:t>
            </a:fld>
            <a:endParaRPr lang="hr-HR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6930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2950" y="2286000"/>
            <a:ext cx="8420100" cy="114300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i="1">
                <a:latin typeface="Times New Roman CE" pitchFamily="18" charset="0"/>
              </a:defRPr>
            </a:lvl1pPr>
          </a:lstStyle>
          <a:p>
            <a:endParaRPr lang="en-GB"/>
          </a:p>
          <a:p>
            <a:endParaRPr lang="en-GB"/>
          </a:p>
          <a:p>
            <a:r>
              <a:rPr lang="en-GB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1400" smtClean="0"/>
            </a:lvl1pPr>
          </a:lstStyle>
          <a:p>
            <a:pPr>
              <a:defRPr/>
            </a:pPr>
            <a:r>
              <a:rPr lang="sr-Latn-RS"/>
              <a:t>2021.</a:t>
            </a:r>
            <a:endParaRPr lang="en-US" dirty="0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400" smtClean="0"/>
            </a:lvl1pPr>
          </a:lstStyle>
          <a:p>
            <a:pPr>
              <a:defRPr/>
            </a:pPr>
            <a:fld id="{26B16092-9032-4EE4-8C47-0E36DC0C6757}" type="slidenum">
              <a:rPr lang="en-US" smtClean="0"/>
              <a:pPr>
                <a:defRPr/>
              </a:pPr>
              <a:t>‹#›</a:t>
            </a:fld>
            <a:endParaRPr lang="en-US" sz="1600" dirty="0">
              <a:latin typeface="Times New Roman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4C511C-1CBC-4DAA-AB71-E61228631E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88640"/>
            <a:ext cx="141922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FER predstavio novi vizualni identitet » 01Portal - Prvi u Zagrebačkoj  županiji">
            <a:extLst>
              <a:ext uri="{FF2B5EF4-FFF2-40B4-BE49-F238E27FC236}">
                <a16:creationId xmlns:a16="http://schemas.microsoft.com/office/drawing/2014/main" id="{79D15CA3-F469-4605-B01A-BA597A9BDAA2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950" y="317500"/>
            <a:ext cx="163957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 flipH="1">
            <a:off x="247650" y="1219200"/>
            <a:ext cx="718185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>
            <a:outerShdw dist="107763" dir="2700000" algn="ctr" rotWithShape="0">
              <a:srgbClr val="D70505"/>
            </a:outerShdw>
          </a:effectLst>
        </p:spPr>
        <p:txBody>
          <a:bodyPr wrap="none" anchor="ctr"/>
          <a:lstStyle/>
          <a:p>
            <a:pPr>
              <a:defRPr/>
            </a:pPr>
            <a:endParaRPr lang="hr-HR"/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 flipH="1">
            <a:off x="165100" y="6400800"/>
            <a:ext cx="9410700" cy="0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/>
          </a:ln>
          <a:effectLst>
            <a:outerShdw dist="85194" dir="1593903" algn="ctr" rotWithShape="0">
              <a:srgbClr val="D70505"/>
            </a:outerShdw>
          </a:effectLst>
        </p:spPr>
        <p:txBody>
          <a:bodyPr wrap="none" anchor="ctr"/>
          <a:lstStyle/>
          <a:p>
            <a:pPr>
              <a:defRPr/>
            </a:pPr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z="1400">
                <a:latin typeface="Times New Roman" pitchFamily="18" charset="0"/>
              </a:rPr>
              <a:t>Tehnologije DSL-a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55248A5-E131-40B8-A57B-658F090702B2}" type="slidenum">
              <a:rPr lang="en-US"/>
              <a:pPr>
                <a:defRPr/>
              </a:pPr>
              <a:t>‹#›</a:t>
            </a:fld>
            <a:r>
              <a:rPr lang="en-US"/>
              <a:t> od 100</a:t>
            </a:r>
            <a:endParaRPr lang="en-US" sz="1400">
              <a:latin typeface="Times New Roman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 flipH="1">
            <a:off x="247650" y="1219200"/>
            <a:ext cx="718185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>
            <a:outerShdw dist="107763" dir="2700000" algn="ctr" rotWithShape="0">
              <a:srgbClr val="D70505"/>
            </a:outerShdw>
          </a:effectLst>
        </p:spPr>
        <p:txBody>
          <a:bodyPr wrap="none" anchor="ctr"/>
          <a:lstStyle/>
          <a:p>
            <a:pPr>
              <a:defRPr/>
            </a:pPr>
            <a:endParaRPr lang="hr-HR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7594600" y="1066800"/>
            <a:ext cx="2311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hr-HR" sz="1200" b="1">
                <a:latin typeface="Arial CE" pitchFamily="34" charset="0"/>
              </a:rPr>
              <a:t>Zavod za telekomunikacije</a:t>
            </a:r>
            <a:endParaRPr lang="hr-HR"/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 flipH="1">
            <a:off x="165100" y="6400800"/>
            <a:ext cx="9410700" cy="0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/>
          </a:ln>
          <a:effectLst>
            <a:outerShdw dist="85194" dir="1593903" algn="ctr" rotWithShape="0">
              <a:srgbClr val="D70505"/>
            </a:outerShdw>
          </a:effectLst>
        </p:spPr>
        <p:txBody>
          <a:bodyPr wrap="none" anchor="ctr"/>
          <a:lstStyle/>
          <a:p>
            <a:pPr>
              <a:defRPr/>
            </a:pPr>
            <a:endParaRPr lang="hr-HR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4838" y="0"/>
            <a:ext cx="2208212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0200" y="0"/>
            <a:ext cx="6472238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z="1400">
                <a:latin typeface="Times New Roman" pitchFamily="18" charset="0"/>
              </a:rPr>
              <a:t>Tehnologije DSL-a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BE0E0FF-C1CD-4E5C-A088-CFF0742E4A8B}" type="slidenum">
              <a:rPr lang="en-US"/>
              <a:pPr>
                <a:defRPr/>
              </a:pPr>
              <a:t>‹#›</a:t>
            </a:fld>
            <a:r>
              <a:rPr lang="en-US"/>
              <a:t> od 100</a:t>
            </a:r>
            <a:endParaRPr lang="en-US" sz="1400">
              <a:latin typeface="Times New Roman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1439"/>
            <a:ext cx="7518929" cy="5492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794" y="908050"/>
            <a:ext cx="4526492" cy="5329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3385" y="908050"/>
            <a:ext cx="4528212" cy="5329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08E1C-65FB-4574-B3CA-D477679EC9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RS"/>
              <a:t>2021.</a:t>
            </a:r>
            <a:endParaRPr lang="hr-HR" sz="14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E6221A-37EA-44E6-94A2-3FD1D40A67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en-US"/>
              <a:t>Tehnologije DSL-a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813EE1AB-172D-44B3-B766-BCA27403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E98D168F-C94E-4175-98AB-3B74E5FE748D}" type="slidenum">
              <a:rPr lang="hr-HR" altLang="sr-Latn-RS"/>
              <a:pPr/>
              <a:t>‹#›</a:t>
            </a:fld>
            <a:endParaRPr lang="hr-HR" altLang="sr-Latn-RS"/>
          </a:p>
        </p:txBody>
      </p:sp>
    </p:spTree>
    <p:extLst>
      <p:ext uri="{BB962C8B-B14F-4D97-AF65-F5344CB8AC3E}">
        <p14:creationId xmlns:p14="http://schemas.microsoft.com/office/powerpoint/2010/main" val="2241456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1439"/>
            <a:ext cx="7518929" cy="5492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794" y="908050"/>
            <a:ext cx="4526492" cy="5329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73385" y="908051"/>
            <a:ext cx="4528212" cy="2587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73385" y="3648076"/>
            <a:ext cx="4528212" cy="2589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77D421A-4E66-4612-936B-B7A6CAE6ED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RS"/>
              <a:t>2021.</a:t>
            </a:r>
            <a:endParaRPr lang="hr-HR" sz="140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5C94598-B64E-4978-A1CF-21A87BB2754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en-US"/>
              <a:t>Tehnologije DSL-a</a:t>
            </a:r>
          </a:p>
        </p:txBody>
      </p:sp>
      <p:sp>
        <p:nvSpPr>
          <p:cNvPr id="8" name="Slide Number Placeholder 11">
            <a:extLst>
              <a:ext uri="{FF2B5EF4-FFF2-40B4-BE49-F238E27FC236}">
                <a16:creationId xmlns:a16="http://schemas.microsoft.com/office/drawing/2014/main" id="{FA38C164-F154-4378-BD78-C6B2E91EF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9C93FBC-D37D-4901-B4C9-B9726D3D779A}" type="slidenum">
              <a:rPr lang="hr-HR" altLang="sr-Latn-RS"/>
              <a:pPr/>
              <a:t>‹#›</a:t>
            </a:fld>
            <a:endParaRPr lang="hr-HR" altLang="sr-Latn-RS"/>
          </a:p>
        </p:txBody>
      </p:sp>
    </p:spTree>
    <p:extLst>
      <p:ext uri="{BB962C8B-B14F-4D97-AF65-F5344CB8AC3E}">
        <p14:creationId xmlns:p14="http://schemas.microsoft.com/office/powerpoint/2010/main" val="1763817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 flipH="1">
            <a:off x="247650" y="836712"/>
            <a:ext cx="8737798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>
            <a:outerShdw dist="107763" dir="2700000" algn="ctr" rotWithShape="0">
              <a:srgbClr val="D70505"/>
            </a:outerShdw>
          </a:effectLst>
        </p:spPr>
        <p:txBody>
          <a:bodyPr wrap="none" anchor="ctr"/>
          <a:lstStyle/>
          <a:p>
            <a:pPr>
              <a:defRPr/>
            </a:pPr>
            <a:endParaRPr lang="hr-HR"/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 flipH="1">
            <a:off x="165100" y="6400800"/>
            <a:ext cx="9410700" cy="0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/>
          </a:ln>
          <a:effectLst>
            <a:outerShdw dist="85194" dir="1593903" algn="ctr" rotWithShape="0">
              <a:srgbClr val="D70505"/>
            </a:outerShdw>
          </a:effectLst>
        </p:spPr>
        <p:txBody>
          <a:bodyPr wrap="none" anchor="ctr"/>
          <a:lstStyle/>
          <a:p>
            <a:pPr>
              <a:defRPr/>
            </a:pPr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980728"/>
            <a:ext cx="8420100" cy="53285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r-HR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smtClean="0"/>
            </a:lvl1pPr>
          </a:lstStyle>
          <a:p>
            <a:pPr>
              <a:defRPr/>
            </a:pPr>
            <a:r>
              <a:rPr lang="sr-Latn-RS"/>
              <a:t>2021.</a:t>
            </a:r>
            <a:endParaRPr lang="en-US" sz="1600" dirty="0">
              <a:latin typeface="Times New Roman" pitchFamily="18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z="1400"/>
              <a:t>Tehnologije DSL-a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smtClean="0"/>
            </a:lvl1pPr>
          </a:lstStyle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‹#›</a:t>
            </a:fld>
            <a:endParaRPr lang="en-US" sz="1600" dirty="0">
              <a:latin typeface="Times New Roman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 flipH="1">
            <a:off x="247650" y="1219200"/>
            <a:ext cx="718185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>
            <a:outerShdw dist="107763" dir="2700000" algn="ctr" rotWithShape="0">
              <a:srgbClr val="D70505"/>
            </a:outerShdw>
          </a:effectLst>
        </p:spPr>
        <p:txBody>
          <a:bodyPr wrap="none" anchor="ctr"/>
          <a:lstStyle/>
          <a:p>
            <a:pPr>
              <a:defRPr/>
            </a:pPr>
            <a:endParaRPr lang="hr-HR"/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 flipH="1">
            <a:off x="165100" y="6400800"/>
            <a:ext cx="9410700" cy="0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/>
          </a:ln>
          <a:effectLst>
            <a:outerShdw dist="85194" dir="1593903" algn="ctr" rotWithShape="0">
              <a:srgbClr val="D70505"/>
            </a:outerShdw>
          </a:effectLst>
        </p:spPr>
        <p:txBody>
          <a:bodyPr wrap="none" anchor="ctr"/>
          <a:lstStyle/>
          <a:p>
            <a:pPr>
              <a:defRPr/>
            </a:pPr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z="1400">
                <a:latin typeface="Times New Roman" pitchFamily="18" charset="0"/>
              </a:rPr>
              <a:t>Tehnologije DSL-a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F7D5ABA-A776-40F5-9B5E-58DEC42DB750}" type="slidenum">
              <a:rPr lang="en-US"/>
              <a:pPr>
                <a:defRPr/>
              </a:pPr>
              <a:t>‹#›</a:t>
            </a:fld>
            <a:r>
              <a:rPr lang="en-US"/>
              <a:t> od 100</a:t>
            </a:r>
            <a:endParaRPr lang="en-US" sz="1400">
              <a:latin typeface="Times New Roman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7"/>
          <p:cNvSpPr>
            <a:spLocks noChangeShapeType="1"/>
          </p:cNvSpPr>
          <p:nvPr/>
        </p:nvSpPr>
        <p:spPr bwMode="auto">
          <a:xfrm flipH="1">
            <a:off x="247650" y="1219200"/>
            <a:ext cx="718185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>
            <a:outerShdw dist="107763" dir="2700000" algn="ctr" rotWithShape="0">
              <a:srgbClr val="D70505"/>
            </a:outerShdw>
          </a:effectLst>
        </p:spPr>
        <p:txBody>
          <a:bodyPr wrap="none" anchor="ctr"/>
          <a:lstStyle/>
          <a:p>
            <a:pPr>
              <a:defRPr/>
            </a:pPr>
            <a:endParaRPr lang="hr-HR"/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 flipH="1">
            <a:off x="165100" y="6400800"/>
            <a:ext cx="9410700" cy="0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/>
          </a:ln>
          <a:effectLst>
            <a:outerShdw dist="85194" dir="1593903" algn="ctr" rotWithShape="0">
              <a:srgbClr val="D70505"/>
            </a:outerShdw>
          </a:effectLst>
        </p:spPr>
        <p:txBody>
          <a:bodyPr wrap="none" anchor="ctr"/>
          <a:lstStyle/>
          <a:p>
            <a:pPr>
              <a:defRPr/>
            </a:pPr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524000"/>
            <a:ext cx="413385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524000"/>
            <a:ext cx="413385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z="1400">
                <a:latin typeface="Times New Roman" pitchFamily="18" charset="0"/>
              </a:rPr>
              <a:t>Tehnologije DSL-a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759BA63-2539-4077-A32F-B2B8B58035D4}" type="slidenum">
              <a:rPr lang="en-US"/>
              <a:pPr>
                <a:defRPr/>
              </a:pPr>
              <a:t>‹#›</a:t>
            </a:fld>
            <a:r>
              <a:rPr lang="en-US"/>
              <a:t> od 100</a:t>
            </a:r>
            <a:endParaRPr lang="en-US" sz="1400">
              <a:latin typeface="Times New Roman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247650" y="1219200"/>
            <a:ext cx="718185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>
            <a:outerShdw dist="107763" dir="2700000" algn="ctr" rotWithShape="0">
              <a:srgbClr val="D70505"/>
            </a:outerShdw>
          </a:effectLst>
        </p:spPr>
        <p:txBody>
          <a:bodyPr wrap="none" anchor="ctr"/>
          <a:lstStyle/>
          <a:p>
            <a:pPr>
              <a:defRPr/>
            </a:pPr>
            <a:endParaRPr lang="hr-HR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 flipH="1">
            <a:off x="165100" y="6400800"/>
            <a:ext cx="9410700" cy="0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/>
          </a:ln>
          <a:effectLst>
            <a:outerShdw dist="85194" dir="1593903" algn="ctr" rotWithShape="0">
              <a:srgbClr val="D70505"/>
            </a:outerShdw>
          </a:effectLst>
        </p:spPr>
        <p:txBody>
          <a:bodyPr wrap="none" anchor="ctr"/>
          <a:lstStyle/>
          <a:p>
            <a:pPr>
              <a:defRPr/>
            </a:pPr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hr-H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z="1400">
                <a:latin typeface="Times New Roman" pitchFamily="18" charset="0"/>
              </a:rPr>
              <a:t>Tehnologije DSL-a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C797CD8-3D29-4CBF-8DC8-633E824B4432}" type="slidenum">
              <a:rPr lang="en-US"/>
              <a:pPr>
                <a:defRPr/>
              </a:pPr>
              <a:t>‹#›</a:t>
            </a:fld>
            <a:r>
              <a:rPr lang="en-US"/>
              <a:t> od 100</a:t>
            </a:r>
            <a:endParaRPr lang="en-US" sz="1400">
              <a:latin typeface="Times New Roman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7"/>
          <p:cNvSpPr>
            <a:spLocks noChangeShapeType="1"/>
          </p:cNvSpPr>
          <p:nvPr/>
        </p:nvSpPr>
        <p:spPr bwMode="auto">
          <a:xfrm flipH="1">
            <a:off x="247650" y="1219200"/>
            <a:ext cx="718185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>
            <a:outerShdw dist="107763" dir="2700000" algn="ctr" rotWithShape="0">
              <a:srgbClr val="D70505"/>
            </a:outerShdw>
          </a:effectLst>
        </p:spPr>
        <p:txBody>
          <a:bodyPr wrap="none" anchor="ctr"/>
          <a:lstStyle/>
          <a:p>
            <a:pPr>
              <a:defRPr/>
            </a:pPr>
            <a:endParaRPr lang="hr-HR"/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 flipH="1">
            <a:off x="165100" y="6400800"/>
            <a:ext cx="9410700" cy="0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/>
          </a:ln>
          <a:effectLst>
            <a:outerShdw dist="85194" dir="1593903" algn="ctr" rotWithShape="0">
              <a:srgbClr val="D70505"/>
            </a:outerShdw>
          </a:effectLst>
        </p:spPr>
        <p:txBody>
          <a:bodyPr wrap="none" anchor="ctr"/>
          <a:lstStyle/>
          <a:p>
            <a:pPr>
              <a:defRPr/>
            </a:pPr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z="1400">
                <a:latin typeface="Times New Roman" pitchFamily="18" charset="0"/>
              </a:rPr>
              <a:t>Tehnologije DSL-a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FB84072-4DE7-4AD2-ACAE-81A674066D4D}" type="slidenum">
              <a:rPr lang="en-US"/>
              <a:pPr>
                <a:defRPr/>
              </a:pPr>
              <a:t>‹#›</a:t>
            </a:fld>
            <a:r>
              <a:rPr lang="en-US"/>
              <a:t> od 100</a:t>
            </a:r>
            <a:endParaRPr lang="en-US" sz="1400">
              <a:latin typeface="Times New Roman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7"/>
          <p:cNvSpPr>
            <a:spLocks noChangeShapeType="1"/>
          </p:cNvSpPr>
          <p:nvPr/>
        </p:nvSpPr>
        <p:spPr bwMode="auto">
          <a:xfrm flipH="1">
            <a:off x="247650" y="1219200"/>
            <a:ext cx="718185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>
            <a:outerShdw dist="107763" dir="2700000" algn="ctr" rotWithShape="0">
              <a:srgbClr val="D70505"/>
            </a:outerShdw>
          </a:effectLst>
        </p:spPr>
        <p:txBody>
          <a:bodyPr wrap="none" anchor="ctr"/>
          <a:lstStyle/>
          <a:p>
            <a:pPr>
              <a:defRPr/>
            </a:pPr>
            <a:endParaRPr lang="hr-HR"/>
          </a:p>
        </p:txBody>
      </p:sp>
      <p:sp>
        <p:nvSpPr>
          <p:cNvPr id="4" name="Line 10"/>
          <p:cNvSpPr>
            <a:spLocks noChangeShapeType="1"/>
          </p:cNvSpPr>
          <p:nvPr/>
        </p:nvSpPr>
        <p:spPr bwMode="auto">
          <a:xfrm flipH="1">
            <a:off x="165100" y="6400800"/>
            <a:ext cx="9410700" cy="0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/>
          </a:ln>
          <a:effectLst>
            <a:outerShdw dist="85194" dir="1593903" algn="ctr" rotWithShape="0">
              <a:srgbClr val="D70505"/>
            </a:outerShdw>
          </a:effectLst>
        </p:spPr>
        <p:txBody>
          <a:bodyPr wrap="none" anchor="ctr"/>
          <a:lstStyle/>
          <a:p>
            <a:pPr>
              <a:defRPr/>
            </a:pPr>
            <a:endParaRPr lang="hr-HR"/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z="1400">
                <a:latin typeface="Times New Roman" pitchFamily="18" charset="0"/>
              </a:rPr>
              <a:t>Tehnologije DSL-a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9D2D84-C841-4DBC-BE32-866DD0BD73F3}" type="slidenum">
              <a:rPr lang="en-US"/>
              <a:pPr>
                <a:defRPr/>
              </a:pPr>
              <a:t>‹#›</a:t>
            </a:fld>
            <a:r>
              <a:rPr lang="en-US"/>
              <a:t> od 100</a:t>
            </a:r>
            <a:endParaRPr lang="en-US" sz="1400">
              <a:latin typeface="Times New Roman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7"/>
          <p:cNvSpPr>
            <a:spLocks noChangeShapeType="1"/>
          </p:cNvSpPr>
          <p:nvPr/>
        </p:nvSpPr>
        <p:spPr bwMode="auto">
          <a:xfrm flipH="1">
            <a:off x="247650" y="1219200"/>
            <a:ext cx="718185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>
            <a:outerShdw dist="107763" dir="2700000" algn="ctr" rotWithShape="0">
              <a:srgbClr val="D70505"/>
            </a:outerShdw>
          </a:effectLst>
        </p:spPr>
        <p:txBody>
          <a:bodyPr wrap="none" anchor="ctr"/>
          <a:lstStyle/>
          <a:p>
            <a:pPr>
              <a:defRPr/>
            </a:pPr>
            <a:endParaRPr lang="hr-HR"/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 flipH="1">
            <a:off x="165100" y="6400800"/>
            <a:ext cx="9410700" cy="0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/>
          </a:ln>
          <a:effectLst>
            <a:outerShdw dist="85194" dir="1593903" algn="ctr" rotWithShape="0">
              <a:srgbClr val="D70505"/>
            </a:outerShdw>
          </a:effectLst>
        </p:spPr>
        <p:txBody>
          <a:bodyPr wrap="none" anchor="ctr"/>
          <a:lstStyle/>
          <a:p>
            <a:pPr>
              <a:defRPr/>
            </a:pPr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z="1400">
                <a:latin typeface="Times New Roman" pitchFamily="18" charset="0"/>
              </a:rPr>
              <a:t>Tehnologije DSL-a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6428C20-3FCD-48DA-9378-91B2DC79F27F}" type="slidenum">
              <a:rPr lang="en-US"/>
              <a:pPr>
                <a:defRPr/>
              </a:pPr>
              <a:t>‹#›</a:t>
            </a:fld>
            <a:r>
              <a:rPr lang="en-US"/>
              <a:t> od 100</a:t>
            </a:r>
            <a:endParaRPr lang="en-US" sz="1400">
              <a:latin typeface="Times New Roman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7"/>
          <p:cNvSpPr>
            <a:spLocks noChangeShapeType="1"/>
          </p:cNvSpPr>
          <p:nvPr/>
        </p:nvSpPr>
        <p:spPr bwMode="auto">
          <a:xfrm flipH="1">
            <a:off x="247650" y="1219200"/>
            <a:ext cx="718185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>
            <a:outerShdw dist="107763" dir="2700000" algn="ctr" rotWithShape="0">
              <a:srgbClr val="D70505"/>
            </a:outerShdw>
          </a:effectLst>
        </p:spPr>
        <p:txBody>
          <a:bodyPr wrap="none" anchor="ctr"/>
          <a:lstStyle/>
          <a:p>
            <a:pPr>
              <a:defRPr/>
            </a:pPr>
            <a:endParaRPr lang="hr-HR"/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 flipH="1">
            <a:off x="165100" y="6400800"/>
            <a:ext cx="9410700" cy="0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/>
          </a:ln>
          <a:effectLst>
            <a:outerShdw dist="85194" dir="1593903" algn="ctr" rotWithShape="0">
              <a:srgbClr val="D70505"/>
            </a:outerShdw>
          </a:effectLst>
        </p:spPr>
        <p:txBody>
          <a:bodyPr wrap="none" anchor="ctr"/>
          <a:lstStyle/>
          <a:p>
            <a:pPr>
              <a:defRPr/>
            </a:pPr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r-HR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z="1400">
                <a:latin typeface="Times New Roman" pitchFamily="18" charset="0"/>
              </a:rPr>
              <a:t>Tehnologije DSL-a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EC53282-FECE-40AC-9F89-ECB744A81406}" type="slidenum">
              <a:rPr lang="en-US"/>
              <a:pPr>
                <a:defRPr/>
              </a:pPr>
              <a:t>‹#›</a:t>
            </a:fld>
            <a:r>
              <a:rPr lang="en-US"/>
              <a:t> od 100</a:t>
            </a:r>
            <a:endParaRPr lang="en-US" sz="1400">
              <a:latin typeface="Times New Roman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0"/>
            <a:ext cx="8420100" cy="76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052736"/>
            <a:ext cx="8420100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921125" y="6477000"/>
            <a:ext cx="2063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+mn-lt"/>
              </a:defRPr>
            </a:lvl1pPr>
          </a:lstStyle>
          <a:p>
            <a:pPr>
              <a:defRPr/>
            </a:pPr>
            <a:r>
              <a:rPr lang="sr-Latn-RS"/>
              <a:t>2021.</a:t>
            </a:r>
            <a:endParaRPr lang="en-US" sz="1400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7650" y="6477000"/>
            <a:ext cx="31369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+mn-lt"/>
              </a:defRPr>
            </a:lvl1pPr>
          </a:lstStyle>
          <a:p>
            <a:pPr>
              <a:defRPr/>
            </a:pPr>
            <a:r>
              <a:rPr lang="en-US" sz="1400"/>
              <a:t>Tehnologije DSL-a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94600" y="6477000"/>
            <a:ext cx="2063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+mn-lt"/>
              </a:defRPr>
            </a:lvl1pPr>
          </a:lstStyle>
          <a:p>
            <a:pPr>
              <a:defRPr/>
            </a:pPr>
            <a:fld id="{E1D7900F-624F-47BF-B4C5-90BAC3E58AD9}" type="slidenum">
              <a:rPr lang="en-US" smtClean="0"/>
              <a:pPr>
                <a:defRPr/>
              </a:pPr>
              <a:t>‹#›</a:t>
            </a:fld>
            <a:endParaRPr lang="en-US" sz="1400" dirty="0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 flipH="1">
            <a:off x="247650" y="836712"/>
            <a:ext cx="8737798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>
            <a:outerShdw dist="107763" dir="2700000" algn="ctr" rotWithShape="0">
              <a:srgbClr val="D70505"/>
            </a:outerShdw>
          </a:effectLst>
        </p:spPr>
        <p:txBody>
          <a:bodyPr wrap="none" anchor="ctr"/>
          <a:lstStyle/>
          <a:p>
            <a:pPr>
              <a:defRPr/>
            </a:pPr>
            <a:endParaRPr lang="hr-HR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 flipH="1">
            <a:off x="165100" y="6400800"/>
            <a:ext cx="9410700" cy="0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/>
          </a:ln>
          <a:effectLst>
            <a:outerShdw dist="85194" dir="1593903" algn="ctr" rotWithShape="0">
              <a:srgbClr val="D70505"/>
            </a:outerShdw>
          </a:effectLst>
        </p:spPr>
        <p:txBody>
          <a:bodyPr wrap="none" anchor="ctr"/>
          <a:lstStyle/>
          <a:p>
            <a:pPr>
              <a:defRPr/>
            </a:pPr>
            <a:endParaRPr lang="hr-H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D70505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D70505"/>
          </a:solidFill>
          <a:effectLst>
            <a:outerShdw blurRad="38100" dist="38100" dir="2700000" algn="tl">
              <a:srgbClr val="C0C0C0"/>
            </a:outerShdw>
          </a:effectLst>
          <a:latin typeface="Arial C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D70505"/>
          </a:solidFill>
          <a:effectLst>
            <a:outerShdw blurRad="38100" dist="38100" dir="2700000" algn="tl">
              <a:srgbClr val="C0C0C0"/>
            </a:outerShdw>
          </a:effectLst>
          <a:latin typeface="Arial C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D70505"/>
          </a:solidFill>
          <a:effectLst>
            <a:outerShdw blurRad="38100" dist="38100" dir="2700000" algn="tl">
              <a:srgbClr val="C0C0C0"/>
            </a:outerShdw>
          </a:effectLst>
          <a:latin typeface="Arial C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D70505"/>
          </a:solidFill>
          <a:effectLst>
            <a:outerShdw blurRad="38100" dist="38100" dir="2700000" algn="tl">
              <a:srgbClr val="C0C0C0"/>
            </a:outerShdw>
          </a:effectLst>
          <a:latin typeface="Arial CE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D70505"/>
          </a:solidFill>
          <a:effectLst>
            <a:outerShdw blurRad="38100" dist="38100" dir="2700000" algn="tl">
              <a:srgbClr val="C0C0C0"/>
            </a:outerShdw>
          </a:effectLst>
          <a:latin typeface="Arial CE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D70505"/>
          </a:solidFill>
          <a:effectLst>
            <a:outerShdw blurRad="38100" dist="38100" dir="2700000" algn="tl">
              <a:srgbClr val="C0C0C0"/>
            </a:outerShdw>
          </a:effectLst>
          <a:latin typeface="Arial CE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D70505"/>
          </a:solidFill>
          <a:effectLst>
            <a:outerShdw blurRad="38100" dist="38100" dir="2700000" algn="tl">
              <a:srgbClr val="C0C0C0"/>
            </a:outerShdw>
          </a:effectLst>
          <a:latin typeface="Arial CE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D70505"/>
          </a:solidFill>
          <a:effectLst>
            <a:outerShdw blurRad="38100" dist="38100" dir="2700000" algn="tl">
              <a:srgbClr val="C0C0C0"/>
            </a:outerShdw>
          </a:effectLst>
          <a:latin typeface="Arial CE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70505"/>
        </a:buClr>
        <a:buSzPct val="75000"/>
        <a:buFont typeface="Symbol" pitchFamily="18" charset="2"/>
        <a:buChar char="¨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D70505"/>
        </a:buClr>
        <a:buSzPct val="75000"/>
        <a:buFont typeface="Webdings" pitchFamily="18" charset="2"/>
        <a:buChar char="&lt;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D70505"/>
        </a:buClr>
        <a:buSzPct val="75000"/>
        <a:buFont typeface="Webdings" pitchFamily="18" charset="2"/>
        <a:buChar char="=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70505"/>
        </a:buClr>
        <a:buSzPct val="75000"/>
        <a:buFont typeface="Webdings" pitchFamily="18" charset="2"/>
        <a:buChar char="8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70505"/>
        </a:buClr>
        <a:buSzPct val="75000"/>
        <a:buFont typeface="Webdings" pitchFamily="18" charset="2"/>
        <a:buChar char="4"/>
        <a:defRPr sz="16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D70505"/>
        </a:buClr>
        <a:buSzPct val="75000"/>
        <a:buFont typeface="Webdings" pitchFamily="18" charset="2"/>
        <a:buChar char="4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D70505"/>
        </a:buClr>
        <a:buSzPct val="75000"/>
        <a:buFont typeface="Webdings" pitchFamily="18" charset="2"/>
        <a:buChar char="4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D70505"/>
        </a:buClr>
        <a:buSzPct val="75000"/>
        <a:buFont typeface="Webdings" pitchFamily="18" charset="2"/>
        <a:buChar char="4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D70505"/>
        </a:buClr>
        <a:buSzPct val="75000"/>
        <a:buFont typeface="Webdings" pitchFamily="18" charset="2"/>
        <a:buChar char="4"/>
        <a:defRPr sz="1600">
          <a:solidFill>
            <a:schemeClr val="tx1"/>
          </a:solidFill>
          <a:latin typeface="+mn-lt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1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47.wmf"/><Relationship Id="rId4" Type="http://schemas.openxmlformats.org/officeDocument/2006/relationships/image" Target="../media/image44.wmf"/><Relationship Id="rId9" Type="http://schemas.openxmlformats.org/officeDocument/2006/relationships/oleObject" Target="../embeddings/oleObject16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8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0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4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56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5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7.emf"/><Relationship Id="rId5" Type="http://schemas.openxmlformats.org/officeDocument/2006/relationships/image" Target="../media/image76.png"/><Relationship Id="rId10" Type="http://schemas.openxmlformats.org/officeDocument/2006/relationships/image" Target="../media/image75.wmf"/><Relationship Id="rId4" Type="http://schemas.openxmlformats.org/officeDocument/2006/relationships/image" Target="../media/image73.wmf"/><Relationship Id="rId9" Type="http://schemas.openxmlformats.org/officeDocument/2006/relationships/oleObject" Target="../embeddings/oleObject29.bin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79.w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85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2950" y="1571625"/>
            <a:ext cx="8420100" cy="1857375"/>
          </a:xfrm>
        </p:spPr>
        <p:txBody>
          <a:bodyPr/>
          <a:lstStyle/>
          <a:p>
            <a:pPr>
              <a:defRPr/>
            </a:pPr>
            <a:r>
              <a:rPr lang="hr-HR" sz="3600" b="1" dirty="0"/>
              <a:t>Tehnologije</a:t>
            </a:r>
            <a:br>
              <a:rPr lang="hr-HR" sz="3600" b="1" dirty="0"/>
            </a:br>
            <a:r>
              <a:rPr lang="hr-HR" sz="3600" b="1" dirty="0"/>
              <a:t>digitalne pretplatničke linije (</a:t>
            </a:r>
            <a:r>
              <a:rPr lang="hr-HR" sz="3600" b="1" dirty="0" err="1"/>
              <a:t>DSL</a:t>
            </a:r>
            <a:r>
              <a:rPr lang="hr-HR" sz="3600" b="1" dirty="0"/>
              <a:t>)</a:t>
            </a:r>
            <a:endParaRPr lang="hr-HR" sz="4400" b="1" dirty="0">
              <a:solidFill>
                <a:schemeClr val="accent2"/>
              </a:solidFill>
            </a:endParaRP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886200"/>
            <a:ext cx="6934200" cy="2135088"/>
          </a:xfrm>
        </p:spPr>
        <p:txBody>
          <a:bodyPr/>
          <a:lstStyle/>
          <a:p>
            <a:endParaRPr lang="hr-HR" sz="2400" i="0" dirty="0">
              <a:latin typeface="Arial CE" pitchFamily="34" charset="0"/>
            </a:endParaRPr>
          </a:p>
          <a:p>
            <a:r>
              <a:rPr lang="hr-HR" sz="2400" b="1" i="0" dirty="0">
                <a:latin typeface="Arial CE" pitchFamily="34" charset="0"/>
              </a:rPr>
              <a:t>Prof. dr. sc. Alen Bažant</a:t>
            </a:r>
          </a:p>
          <a:p>
            <a:endParaRPr lang="hr-HR" sz="2400" i="0" dirty="0">
              <a:latin typeface="Arial CE" pitchFamily="34" charset="0"/>
            </a:endParaRPr>
          </a:p>
          <a:p>
            <a:pPr>
              <a:lnSpc>
                <a:spcPct val="80000"/>
              </a:lnSpc>
            </a:pPr>
            <a:r>
              <a:rPr lang="hr-HR" altLang="sr-Latn-RS" sz="1600" b="1" i="0" dirty="0">
                <a:latin typeface="Arial" panose="020B0604020202020204" pitchFamily="34" charset="0"/>
                <a:cs typeface="Arial" panose="020B0604020202020204" pitchFamily="34" charset="0"/>
              </a:rPr>
              <a:t>Sveučilište u Zagrebu</a:t>
            </a:r>
            <a:endParaRPr lang="en-US" altLang="sr-Latn-RS" sz="1600" b="1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hr-HR" altLang="sr-Latn-RS" sz="1600" b="1" i="0" dirty="0">
                <a:latin typeface="Arial" panose="020B0604020202020204" pitchFamily="34" charset="0"/>
                <a:cs typeface="Arial" panose="020B0604020202020204" pitchFamily="34" charset="0"/>
              </a:rPr>
              <a:t>Fakultet elektrotehnike i računarstva</a:t>
            </a:r>
            <a:endParaRPr lang="en-US" altLang="sr-Latn-RS" sz="1600" b="1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hr-HR" altLang="sr-Latn-RS" sz="1600" b="1" i="0" dirty="0">
                <a:latin typeface="Arial" panose="020B0604020202020204" pitchFamily="34" charset="0"/>
                <a:cs typeface="Arial" panose="020B0604020202020204" pitchFamily="34" charset="0"/>
              </a:rPr>
              <a:t>Zavod za telekomunikacije</a:t>
            </a:r>
            <a:endParaRPr lang="en-US" altLang="sr-Latn-RS" sz="1600" b="1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37CAB4A9-C33D-47B8-A090-8E1E7D22B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/>
              <a:t>Usporedba brzina DSL-sustava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B3266617-6821-4A5F-80C3-7D34268C1F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3831" y="5883499"/>
            <a:ext cx="9558337" cy="465385"/>
          </a:xfrm>
        </p:spPr>
        <p:txBody>
          <a:bodyPr/>
          <a:lstStyle/>
          <a:p>
            <a:r>
              <a:rPr lang="hr-HR" altLang="sr-Latn-RS" sz="2000" dirty="0"/>
              <a:t>izvor: </a:t>
            </a:r>
            <a:r>
              <a:rPr lang="hr-HR" altLang="sr-Latn-RS" sz="2000" dirty="0" err="1"/>
              <a:t>Broadband</a:t>
            </a:r>
            <a:r>
              <a:rPr lang="hr-HR" altLang="sr-Latn-RS" sz="2000" dirty="0"/>
              <a:t> Forum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FA4CA-A1F6-4E84-88AD-307685DD29A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hr-HR"/>
          </a:p>
        </p:txBody>
      </p:sp>
      <p:sp>
        <p:nvSpPr>
          <p:cNvPr id="40965" name="Slide Number Placeholder 5">
            <a:extLst>
              <a:ext uri="{FF2B5EF4-FFF2-40B4-BE49-F238E27FC236}">
                <a16:creationId xmlns:a16="http://schemas.microsoft.com/office/drawing/2014/main" id="{D2D4EC9E-532D-45C0-9819-03B0E1E54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Symbol" panose="05050102010706020507" pitchFamily="18" charset="2"/>
              <a:buChar char="¨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&lt;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=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8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CC9EA96-5D18-4241-9553-2EA76D7B76A7}" type="slidenum">
              <a:rPr lang="hr-HR" altLang="sr-Latn-RS" sz="14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hr-HR" altLang="sr-Latn-RS" sz="1400" dirty="0">
              <a:latin typeface="Arial" panose="020B0604020202020204" pitchFamily="34" charset="0"/>
            </a:endParaRPr>
          </a:p>
        </p:txBody>
      </p:sp>
      <p:pic>
        <p:nvPicPr>
          <p:cNvPr id="40966" name="Picture 6">
            <a:extLst>
              <a:ext uri="{FF2B5EF4-FFF2-40B4-BE49-F238E27FC236}">
                <a16:creationId xmlns:a16="http://schemas.microsoft.com/office/drawing/2014/main" id="{0BBE34EC-DB31-4FF6-A360-5C3F773F3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0" y="1052736"/>
            <a:ext cx="8161337" cy="48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7" name="Footer Placeholder 1">
            <a:extLst>
              <a:ext uri="{FF2B5EF4-FFF2-40B4-BE49-F238E27FC236}">
                <a16:creationId xmlns:a16="http://schemas.microsoft.com/office/drawing/2014/main" id="{ED76AA6F-802A-4E66-B16C-37B933C6BD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Symbol" panose="05050102010706020507" pitchFamily="18" charset="2"/>
              <a:buChar char="¨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&lt;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=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8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Tehnologije DSL-a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D86EED7E-5B41-4ECE-8F01-5D1482B6AD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/>
              <a:t>Prijenosne brzine DSL-a</a:t>
            </a:r>
          </a:p>
        </p:txBody>
      </p:sp>
      <p:sp>
        <p:nvSpPr>
          <p:cNvPr id="45059" name="Content Placeholder 2">
            <a:extLst>
              <a:ext uri="{FF2B5EF4-FFF2-40B4-BE49-F238E27FC236}">
                <a16:creationId xmlns:a16="http://schemas.microsoft.com/office/drawing/2014/main" id="{088B46F3-C2C6-4C53-B662-72AF2B8A03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994" y="5671167"/>
            <a:ext cx="9752012" cy="720725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hr-HR" altLang="sr-Latn-RS" sz="2000" dirty="0"/>
              <a:t>usporedba brzina u dolaznom smjeru</a:t>
            </a:r>
          </a:p>
          <a:p>
            <a:pPr lvl="1">
              <a:buClr>
                <a:srgbClr val="C00000"/>
              </a:buClr>
            </a:pPr>
            <a:r>
              <a:rPr lang="hr-HR" altLang="sr-Latn-RS" sz="1800" dirty="0"/>
              <a:t>izvor: Nokia Siemens </a:t>
            </a:r>
            <a:r>
              <a:rPr lang="hr-HR" altLang="sr-Latn-RS" sz="1800" dirty="0" err="1"/>
              <a:t>Networks</a:t>
            </a:r>
            <a:r>
              <a:rPr lang="hr-HR" altLang="sr-Latn-RS" sz="1800" dirty="0"/>
              <a:t>. </a:t>
            </a:r>
            <a:r>
              <a:rPr lang="hr-HR" altLang="sr-Latn-RS" sz="1800" dirty="0" err="1"/>
              <a:t>Broadband</a:t>
            </a:r>
            <a:r>
              <a:rPr lang="hr-HR" altLang="sr-Latn-RS" sz="1800" dirty="0"/>
              <a:t> Access for All – A </a:t>
            </a:r>
            <a:r>
              <a:rPr lang="hr-HR" altLang="sr-Latn-RS" sz="1800" dirty="0" err="1"/>
              <a:t>Brief</a:t>
            </a:r>
            <a:r>
              <a:rPr lang="hr-HR" altLang="sr-Latn-RS" sz="1800" dirty="0"/>
              <a:t> Technology </a:t>
            </a:r>
            <a:r>
              <a:rPr lang="hr-HR" altLang="sr-Latn-RS" sz="1800" dirty="0" err="1"/>
              <a:t>Guide</a:t>
            </a:r>
            <a:endParaRPr lang="hr-HR" altLang="sr-Latn-R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E7577-D9F6-4959-9A75-0DFDB8ACEF5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hr-HR"/>
          </a:p>
        </p:txBody>
      </p:sp>
      <p:sp>
        <p:nvSpPr>
          <p:cNvPr id="45061" name="Slide Number Placeholder 4">
            <a:extLst>
              <a:ext uri="{FF2B5EF4-FFF2-40B4-BE49-F238E27FC236}">
                <a16:creationId xmlns:a16="http://schemas.microsoft.com/office/drawing/2014/main" id="{FB86CC7B-4A53-4BF4-A63F-968DF2DA0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Symbol" panose="05050102010706020507" pitchFamily="18" charset="2"/>
              <a:buChar char="¨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&lt;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=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8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59E728A-F01B-4C1C-8504-BE440430782A}" type="slidenum">
              <a:rPr lang="hr-HR" altLang="sr-Latn-RS" sz="14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hr-HR" altLang="sr-Latn-RS" sz="1400">
              <a:latin typeface="Arial" panose="020B0604020202020204" pitchFamily="34" charset="0"/>
            </a:endParaRPr>
          </a:p>
        </p:txBody>
      </p:sp>
      <p:pic>
        <p:nvPicPr>
          <p:cNvPr id="45062" name="Picture 2">
            <a:extLst>
              <a:ext uri="{FF2B5EF4-FFF2-40B4-BE49-F238E27FC236}">
                <a16:creationId xmlns:a16="http://schemas.microsoft.com/office/drawing/2014/main" id="{90F4EF3D-5E01-4DB8-B064-CB41D9C75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72" y="1044721"/>
            <a:ext cx="6192416" cy="4706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Footer Placeholder 1">
            <a:extLst>
              <a:ext uri="{FF2B5EF4-FFF2-40B4-BE49-F238E27FC236}">
                <a16:creationId xmlns:a16="http://schemas.microsoft.com/office/drawing/2014/main" id="{A0446E71-9BB7-41A5-8ABC-0A27041D62D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Symbol" panose="05050102010706020507" pitchFamily="18" charset="2"/>
              <a:buChar char="¨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&lt;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=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8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Tehnologije DSL-a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Date Placeholder 5">
            <a:extLst>
              <a:ext uri="{FF2B5EF4-FFF2-40B4-BE49-F238E27FC236}">
                <a16:creationId xmlns:a16="http://schemas.microsoft.com/office/drawing/2014/main" id="{9B22CE29-DEB2-43DE-9977-B53D05A1AA0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RS" sz="1400"/>
              <a:t>2021.</a:t>
            </a:r>
            <a:endParaRPr lang="hr-HR" sz="1600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F5627884-F045-44F4-B971-8A0C7317C9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0200" y="71438"/>
            <a:ext cx="7518400" cy="549275"/>
          </a:xfrm>
        </p:spPr>
        <p:txBody>
          <a:bodyPr/>
          <a:lstStyle/>
          <a:p>
            <a:r>
              <a:rPr lang="hr-HR" altLang="sr-Latn-RS" dirty="0"/>
              <a:t>Raspetljavanje lokalne petlje (</a:t>
            </a:r>
            <a:r>
              <a:rPr lang="hr-HR" altLang="sr-Latn-RS" dirty="0" err="1"/>
              <a:t>LLU</a:t>
            </a:r>
            <a:r>
              <a:rPr lang="hr-HR" altLang="sr-Latn-RS" dirty="0"/>
              <a:t>)</a:t>
            </a:r>
            <a:endParaRPr lang="en-US" altLang="sr-Latn-RS" dirty="0"/>
          </a:p>
        </p:txBody>
      </p:sp>
      <p:sp>
        <p:nvSpPr>
          <p:cNvPr id="8200" name="Rectangle 3">
            <a:extLst>
              <a:ext uri="{FF2B5EF4-FFF2-40B4-BE49-F238E27FC236}">
                <a16:creationId xmlns:a16="http://schemas.microsoft.com/office/drawing/2014/main" id="{5983E724-DE3C-4615-A7BC-D557F2D0DEA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30187" y="3767889"/>
            <a:ext cx="4525963" cy="431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rgbClr val="CC3300"/>
              </a:buClr>
              <a:defRPr/>
            </a:pPr>
            <a:r>
              <a:rPr lang="hr-HR" sz="2400" kern="1200" dirty="0">
                <a:latin typeface="Arial" charset="0"/>
              </a:rPr>
              <a:t>fizička </a:t>
            </a:r>
            <a:r>
              <a:rPr lang="hr-HR" sz="2400" kern="1200" dirty="0" err="1">
                <a:latin typeface="Arial" charset="0"/>
              </a:rPr>
              <a:t>kolokacija</a:t>
            </a:r>
            <a:endParaRPr lang="en-US" sz="2400" kern="1200" dirty="0">
              <a:latin typeface="Arial" charset="0"/>
            </a:endParaRPr>
          </a:p>
        </p:txBody>
      </p:sp>
      <p:sp>
        <p:nvSpPr>
          <p:cNvPr id="46085" name="Rectangle 6">
            <a:extLst>
              <a:ext uri="{FF2B5EF4-FFF2-40B4-BE49-F238E27FC236}">
                <a16:creationId xmlns:a16="http://schemas.microsoft.com/office/drawing/2014/main" id="{66005DB1-C16B-47D5-A2E8-4602ADAA2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0900" y="3903663"/>
            <a:ext cx="45259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Symbol" panose="05050102010706020507" pitchFamily="18" charset="2"/>
              <a:buChar char="¨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&lt;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=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8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rgbClr val="CC3300"/>
              </a:buClr>
            </a:pPr>
            <a:r>
              <a:rPr lang="hr-HR" altLang="sr-Latn-RS" sz="2400" dirty="0">
                <a:latin typeface="Arial" panose="020B0604020202020204" pitchFamily="34" charset="0"/>
              </a:rPr>
              <a:t>udaljena </a:t>
            </a:r>
            <a:r>
              <a:rPr lang="hr-HR" altLang="sr-Latn-RS" sz="2400" dirty="0" err="1">
                <a:latin typeface="Arial" panose="020B0604020202020204" pitchFamily="34" charset="0"/>
              </a:rPr>
              <a:t>kolokacija</a:t>
            </a:r>
            <a:endParaRPr lang="en-US" altLang="sr-Latn-RS" sz="2400" dirty="0">
              <a:latin typeface="Arial" panose="020B0604020202020204" pitchFamily="34" charset="0"/>
            </a:endParaRPr>
          </a:p>
        </p:txBody>
      </p:sp>
      <p:sp>
        <p:nvSpPr>
          <p:cNvPr id="159751" name="Rectangle 7">
            <a:extLst>
              <a:ext uri="{FF2B5EF4-FFF2-40B4-BE49-F238E27FC236}">
                <a16:creationId xmlns:a16="http://schemas.microsoft.com/office/drawing/2014/main" id="{DF3C57D6-0D8C-4985-83F2-EACC4DB47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8" y="4389395"/>
            <a:ext cx="9205912" cy="1924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Symbol" panose="05050102010706020507" pitchFamily="18" charset="2"/>
              <a:buChar char="¨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3429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&lt;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=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8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rgbClr val="CC3300"/>
              </a:buClr>
            </a:pPr>
            <a:r>
              <a:rPr lang="hr-HR" altLang="sr-Latn-RS" sz="2400" dirty="0">
                <a:latin typeface="Arial" panose="020B0604020202020204" pitchFamily="34" charset="0"/>
              </a:rPr>
              <a:t>postoji i virtualna </a:t>
            </a:r>
            <a:r>
              <a:rPr lang="hr-HR" altLang="sr-Latn-RS" sz="2400" dirty="0" err="1">
                <a:latin typeface="Arial" panose="020B0604020202020204" pitchFamily="34" charset="0"/>
              </a:rPr>
              <a:t>kolokacija</a:t>
            </a:r>
            <a:r>
              <a:rPr lang="hr-HR" altLang="sr-Latn-RS" sz="2400" dirty="0">
                <a:latin typeface="Arial" panose="020B0604020202020204" pitchFamily="34" charset="0"/>
              </a:rPr>
              <a:t> te izdvajanje </a:t>
            </a:r>
            <a:r>
              <a:rPr lang="hr-HR" altLang="sr-Latn-RS" sz="2400" dirty="0" err="1">
                <a:latin typeface="Arial" panose="020B0604020202020204" pitchFamily="34" charset="0"/>
              </a:rPr>
              <a:t>potpetlje</a:t>
            </a:r>
            <a:r>
              <a:rPr lang="hr-HR" altLang="sr-Latn-RS" sz="2400" dirty="0">
                <a:latin typeface="Arial" panose="020B0604020202020204" pitchFamily="34" charset="0"/>
              </a:rPr>
              <a:t> (kod </a:t>
            </a:r>
            <a:r>
              <a:rPr lang="hr-HR" altLang="sr-Latn-RS" sz="2400" dirty="0" err="1">
                <a:latin typeface="Arial" panose="020B0604020202020204" pitchFamily="34" charset="0"/>
              </a:rPr>
              <a:t>VDSL</a:t>
            </a:r>
            <a:r>
              <a:rPr lang="hr-HR" altLang="sr-Latn-RS" sz="2400" dirty="0">
                <a:latin typeface="Arial" panose="020B0604020202020204" pitchFamily="34" charset="0"/>
              </a:rPr>
              <a:t>-a)</a:t>
            </a:r>
          </a:p>
          <a:p>
            <a:pPr>
              <a:lnSpc>
                <a:spcPct val="90000"/>
              </a:lnSpc>
              <a:spcBef>
                <a:spcPts val="1200"/>
              </a:spcBef>
              <a:buClr>
                <a:srgbClr val="CC3300"/>
              </a:buClr>
            </a:pPr>
            <a:r>
              <a:rPr lang="hr-HR" altLang="sr-Latn-RS" sz="2400" dirty="0">
                <a:latin typeface="Arial" panose="020B0604020202020204" pitchFamily="34" charset="0"/>
              </a:rPr>
              <a:t>u RH: usluga izdvojenog pristupa lokalnoj petlji (HAKOM)</a:t>
            </a:r>
          </a:p>
          <a:p>
            <a:pPr>
              <a:lnSpc>
                <a:spcPct val="90000"/>
              </a:lnSpc>
              <a:spcBef>
                <a:spcPts val="1200"/>
              </a:spcBef>
              <a:buClr>
                <a:srgbClr val="CC3300"/>
              </a:buClr>
            </a:pPr>
            <a:r>
              <a:rPr lang="hr-HR" altLang="sr-Latn-RS" sz="2400" dirty="0">
                <a:latin typeface="Arial" panose="020B0604020202020204" pitchFamily="34" charset="0"/>
              </a:rPr>
              <a:t>ostali oblici pristupa novih operatora lokalnoj petlji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Clr>
                <a:srgbClr val="CC3300"/>
              </a:buClr>
              <a:buFont typeface="Symbol" panose="05050102010706020507" pitchFamily="18" charset="2"/>
              <a:buChar char="¨"/>
            </a:pPr>
            <a:r>
              <a:rPr lang="hr-HR" altLang="sr-Latn-RS" i="1" dirty="0" err="1">
                <a:latin typeface="Arial" panose="020B0604020202020204" pitchFamily="34" charset="0"/>
              </a:rPr>
              <a:t>bitstream</a:t>
            </a:r>
            <a:r>
              <a:rPr lang="hr-HR" altLang="sr-Latn-RS" i="1" dirty="0">
                <a:latin typeface="Arial" panose="020B0604020202020204" pitchFamily="34" charset="0"/>
              </a:rPr>
              <a:t>, </a:t>
            </a:r>
            <a:r>
              <a:rPr lang="hr-HR" altLang="sr-Latn-RS" i="1" dirty="0" err="1">
                <a:latin typeface="Arial" panose="020B0604020202020204" pitchFamily="34" charset="0"/>
              </a:rPr>
              <a:t>shared</a:t>
            </a:r>
            <a:r>
              <a:rPr lang="hr-HR" altLang="sr-Latn-RS" i="1" dirty="0">
                <a:latin typeface="Arial" panose="020B0604020202020204" pitchFamily="34" charset="0"/>
              </a:rPr>
              <a:t> line, </a:t>
            </a:r>
            <a:r>
              <a:rPr lang="hr-HR" altLang="sr-Latn-RS" i="1" dirty="0" err="1">
                <a:latin typeface="Arial" panose="020B0604020202020204" pitchFamily="34" charset="0"/>
              </a:rPr>
              <a:t>resale</a:t>
            </a:r>
            <a:r>
              <a:rPr lang="hr-HR" altLang="sr-Latn-RS" i="1" dirty="0">
                <a:latin typeface="Arial" panose="020B0604020202020204" pitchFamily="34" charset="0"/>
              </a:rPr>
              <a:t> line </a:t>
            </a:r>
            <a:endParaRPr lang="en-US" altLang="sr-Latn-RS" i="1" dirty="0">
              <a:latin typeface="Arial" panose="020B0604020202020204" pitchFamily="34" charset="0"/>
            </a:endParaRPr>
          </a:p>
        </p:txBody>
      </p:sp>
      <p:graphicFrame>
        <p:nvGraphicFramePr>
          <p:cNvPr id="46087" name="Object 9">
            <a:extLst>
              <a:ext uri="{FF2B5EF4-FFF2-40B4-BE49-F238E27FC236}">
                <a16:creationId xmlns:a16="http://schemas.microsoft.com/office/drawing/2014/main" id="{9509B5E9-86EC-4604-B822-E4B4FC908652}"/>
              </a:ext>
            </a:extLst>
          </p:cNvPr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813534727"/>
              </p:ext>
            </p:extLst>
          </p:nvPr>
        </p:nvGraphicFramePr>
        <p:xfrm>
          <a:off x="388938" y="1029495"/>
          <a:ext cx="4367212" cy="268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90" name="Visio" r:id="rId3" imgW="4382076" imgH="2918223" progId="Visio.Drawing.11">
                  <p:embed/>
                </p:oleObj>
              </mc:Choice>
              <mc:Fallback>
                <p:oleObj name="Visio" r:id="rId3" imgW="4382076" imgH="2918223" progId="Visio.Drawing.11">
                  <p:embed/>
                  <p:pic>
                    <p:nvPicPr>
                      <p:cNvPr id="46087" name="Object 9">
                        <a:extLst>
                          <a:ext uri="{FF2B5EF4-FFF2-40B4-BE49-F238E27FC236}">
                            <a16:creationId xmlns:a16="http://schemas.microsoft.com/office/drawing/2014/main" id="{9509B5E9-86EC-4604-B822-E4B4FC9086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938" y="1029495"/>
                        <a:ext cx="4367212" cy="268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55" name="Object 11">
            <a:extLst>
              <a:ext uri="{FF2B5EF4-FFF2-40B4-BE49-F238E27FC236}">
                <a16:creationId xmlns:a16="http://schemas.microsoft.com/office/drawing/2014/main" id="{D1E3BE01-FF34-4ED8-9CD6-E355C305EE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4167936"/>
              </p:ext>
            </p:extLst>
          </p:nvPr>
        </p:nvGraphicFramePr>
        <p:xfrm>
          <a:off x="4981417" y="996591"/>
          <a:ext cx="4484687" cy="292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91" name="Visio" r:id="rId5" imgW="5864554" imgH="4138198" progId="Visio.Drawing.11">
                  <p:embed/>
                </p:oleObj>
              </mc:Choice>
              <mc:Fallback>
                <p:oleObj name="Visio" r:id="rId5" imgW="5864554" imgH="4138198" progId="Visio.Drawing.11">
                  <p:embed/>
                  <p:pic>
                    <p:nvPicPr>
                      <p:cNvPr id="159755" name="Object 11">
                        <a:extLst>
                          <a:ext uri="{FF2B5EF4-FFF2-40B4-BE49-F238E27FC236}">
                            <a16:creationId xmlns:a16="http://schemas.microsoft.com/office/drawing/2014/main" id="{D1E3BE01-FF34-4ED8-9CD6-E355C305EE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1417" y="996591"/>
                        <a:ext cx="4484687" cy="292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9" name="Slide Number Placeholder 8">
            <a:extLst>
              <a:ext uri="{FF2B5EF4-FFF2-40B4-BE49-F238E27FC236}">
                <a16:creationId xmlns:a16="http://schemas.microsoft.com/office/drawing/2014/main" id="{65E95F20-4D51-4F0D-B5AA-1E81E2EB2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Symbol" panose="05050102010706020507" pitchFamily="18" charset="2"/>
              <a:buChar char="¨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&lt;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=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8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954DCCA-932A-4C55-89E2-427FFE5BD5EE}" type="slidenum">
              <a:rPr lang="hr-HR" altLang="sr-Latn-RS" sz="14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hr-HR" altLang="sr-Latn-RS" sz="1400" dirty="0">
              <a:latin typeface="Arial" panose="020B0604020202020204" pitchFamily="34" charset="0"/>
            </a:endParaRPr>
          </a:p>
        </p:txBody>
      </p:sp>
      <p:sp>
        <p:nvSpPr>
          <p:cNvPr id="46090" name="Footer Placeholder 1">
            <a:extLst>
              <a:ext uri="{FF2B5EF4-FFF2-40B4-BE49-F238E27FC236}">
                <a16:creationId xmlns:a16="http://schemas.microsoft.com/office/drawing/2014/main" id="{2FC3C033-6A82-4399-8E66-A64861969D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Symbol" panose="05050102010706020507" pitchFamily="18" charset="2"/>
              <a:buChar char="¨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&lt;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=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8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Tehnologije DSL-a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D7FA-0464-4785-96D5-BDEEC54F4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Pristup </a:t>
            </a:r>
            <a:r>
              <a:rPr lang="hr-HR" i="1" dirty="0" err="1"/>
              <a:t>bitstreamom</a:t>
            </a:r>
            <a:endParaRPr lang="hr-HR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991E-8E73-4FEE-B053-3C051674C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4941168"/>
            <a:ext cx="8420100" cy="1368151"/>
          </a:xfrm>
        </p:spPr>
        <p:txBody>
          <a:bodyPr/>
          <a:lstStyle/>
          <a:p>
            <a:r>
              <a:rPr lang="hr-HR" sz="2400" dirty="0"/>
              <a:t>operator monopolist ili proglašeni operator (engl. </a:t>
            </a:r>
            <a:r>
              <a:rPr lang="hr-HR" sz="2400" i="1" dirty="0" err="1"/>
              <a:t>incumbent</a:t>
            </a:r>
            <a:r>
              <a:rPr lang="hr-HR" sz="2400" dirty="0"/>
              <a:t>) pruža uslugu operatoru korisniku</a:t>
            </a:r>
          </a:p>
          <a:p>
            <a:pPr lvl="1"/>
            <a:r>
              <a:rPr lang="hr-HR" sz="2000" dirty="0"/>
              <a:t>točka 4 – operator korisnik ne mora imati svoju opremu, već samo distribuira  naplaćuje uslugu</a:t>
            </a:r>
          </a:p>
          <a:p>
            <a:endParaRPr lang="hr-HR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1A45-DADA-4AED-9CDC-B9B1E1D8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40F75-C258-448F-8241-2D49403BC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13</a:t>
            </a:fld>
            <a:endParaRPr lang="en-US" sz="1400" dirty="0">
              <a:latin typeface="Times New Roman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25F7F-DF7B-49A6-965B-9F84CF64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41" y="968187"/>
            <a:ext cx="7617296" cy="404981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23683F7-5F2D-4549-936D-17981AE44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</p:spTree>
    <p:extLst>
      <p:ext uri="{BB962C8B-B14F-4D97-AF65-F5344CB8AC3E}">
        <p14:creationId xmlns:p14="http://schemas.microsoft.com/office/powerpoint/2010/main" val="1800576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Referentni model ADSL-a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0661" y="1034491"/>
            <a:ext cx="763905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14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191B64-4F70-404F-B2E8-A8378898E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96" y="4872651"/>
            <a:ext cx="8420100" cy="1435071"/>
          </a:xfrm>
        </p:spPr>
        <p:txBody>
          <a:bodyPr/>
          <a:lstStyle/>
          <a:p>
            <a:r>
              <a:rPr lang="hr-HR" sz="2400" dirty="0"/>
              <a:t>model definiran u ITU-T </a:t>
            </a:r>
            <a:r>
              <a:rPr lang="hr-HR" sz="2400" dirty="0" err="1"/>
              <a:t>G.992.3</a:t>
            </a:r>
            <a:endParaRPr lang="hr-HR" sz="2400" dirty="0"/>
          </a:p>
          <a:p>
            <a:pPr lvl="1"/>
            <a:r>
              <a:rPr lang="hr-HR" sz="2000" dirty="0"/>
              <a:t>ATU – ADSL </a:t>
            </a:r>
            <a:r>
              <a:rPr lang="hr-HR" sz="2000" dirty="0" err="1"/>
              <a:t>Transceiver</a:t>
            </a:r>
            <a:r>
              <a:rPr lang="hr-HR" sz="2000" dirty="0"/>
              <a:t> </a:t>
            </a:r>
            <a:r>
              <a:rPr lang="hr-HR" sz="2000" dirty="0" err="1"/>
              <a:t>Unit</a:t>
            </a:r>
            <a:endParaRPr lang="hr-HR" sz="2000" dirty="0"/>
          </a:p>
          <a:p>
            <a:pPr lvl="2"/>
            <a:r>
              <a:rPr lang="hr-HR" sz="1800" dirty="0"/>
              <a:t>ATU-C – ATU Central Office, ATU-R – ATU </a:t>
            </a:r>
            <a:r>
              <a:rPr lang="hr-HR" sz="1800" dirty="0" err="1"/>
              <a:t>Remote</a:t>
            </a:r>
            <a:endParaRPr lang="hr-HR" sz="1800" dirty="0"/>
          </a:p>
          <a:p>
            <a:pPr lvl="1"/>
            <a:r>
              <a:rPr lang="hr-HR" sz="2000" dirty="0"/>
              <a:t>AN – Access </a:t>
            </a:r>
            <a:r>
              <a:rPr lang="hr-HR" sz="2000" dirty="0" err="1"/>
              <a:t>Node</a:t>
            </a:r>
            <a:r>
              <a:rPr lang="hr-HR" sz="2000" dirty="0"/>
              <a:t>, NT – Network </a:t>
            </a:r>
            <a:r>
              <a:rPr lang="hr-HR" sz="2000" dirty="0" err="1"/>
              <a:t>Termination</a:t>
            </a:r>
            <a:endParaRPr lang="hr-H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1A9280-6EAB-4430-874C-C435F1F0C755}"/>
              </a:ext>
            </a:extLst>
          </p:cNvPr>
          <p:cNvSpPr txBox="1"/>
          <p:nvPr/>
        </p:nvSpPr>
        <p:spPr>
          <a:xfrm>
            <a:off x="7401272" y="1080642"/>
            <a:ext cx="2103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600" dirty="0" err="1">
                <a:latin typeface="+mn-lt"/>
              </a:rPr>
              <a:t>CPE</a:t>
            </a:r>
            <a:r>
              <a:rPr lang="hr-HR" sz="1600" dirty="0">
                <a:latin typeface="+mn-lt"/>
              </a:rPr>
              <a:t> – </a:t>
            </a:r>
            <a:r>
              <a:rPr lang="hr-HR" sz="1600" dirty="0" err="1">
                <a:latin typeface="+mn-lt"/>
              </a:rPr>
              <a:t>Customer</a:t>
            </a:r>
            <a:r>
              <a:rPr lang="hr-HR" sz="1600" dirty="0">
                <a:latin typeface="+mn-lt"/>
              </a:rPr>
              <a:t> </a:t>
            </a:r>
            <a:r>
              <a:rPr lang="hr-HR" sz="1600" dirty="0" err="1">
                <a:latin typeface="+mn-lt"/>
              </a:rPr>
              <a:t>Premises</a:t>
            </a:r>
            <a:r>
              <a:rPr lang="hr-HR" sz="1600" dirty="0">
                <a:latin typeface="+mn-lt"/>
              </a:rPr>
              <a:t> </a:t>
            </a:r>
            <a:r>
              <a:rPr lang="hr-HR" sz="1600" dirty="0" err="1">
                <a:latin typeface="+mn-lt"/>
              </a:rPr>
              <a:t>Equipment</a:t>
            </a:r>
            <a:endParaRPr lang="hr-HR" sz="16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0F508-392B-481B-A782-2FBD17E8FC6E}"/>
              </a:ext>
            </a:extLst>
          </p:cNvPr>
          <p:cNvSpPr txBox="1"/>
          <p:nvPr/>
        </p:nvSpPr>
        <p:spPr>
          <a:xfrm>
            <a:off x="378372" y="2357184"/>
            <a:ext cx="2162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err="1">
                <a:latin typeface="+mn-lt"/>
              </a:rPr>
              <a:t>PHY</a:t>
            </a:r>
            <a:r>
              <a:rPr lang="hr-HR" sz="1600" dirty="0">
                <a:latin typeface="+mn-lt"/>
              </a:rPr>
              <a:t> – </a:t>
            </a:r>
            <a:r>
              <a:rPr lang="hr-HR" sz="1600" dirty="0" err="1">
                <a:latin typeface="+mn-lt"/>
              </a:rPr>
              <a:t>Physical</a:t>
            </a:r>
            <a:r>
              <a:rPr lang="hr-HR" sz="1600" dirty="0">
                <a:latin typeface="+mn-lt"/>
              </a:rPr>
              <a:t> </a:t>
            </a:r>
            <a:r>
              <a:rPr lang="hr-HR" sz="1600" dirty="0" err="1">
                <a:latin typeface="+mn-lt"/>
              </a:rPr>
              <a:t>Layer</a:t>
            </a:r>
            <a:endParaRPr lang="hr-HR" sz="16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C2C74E-F7DD-45A7-BD25-EB31530BD5A0}"/>
              </a:ext>
            </a:extLst>
          </p:cNvPr>
          <p:cNvSpPr txBox="1"/>
          <p:nvPr/>
        </p:nvSpPr>
        <p:spPr>
          <a:xfrm>
            <a:off x="349479" y="4364819"/>
            <a:ext cx="4327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err="1">
                <a:latin typeface="+mn-lt"/>
              </a:rPr>
              <a:t>GSTN</a:t>
            </a:r>
            <a:r>
              <a:rPr lang="hr-HR" sz="1600" dirty="0">
                <a:latin typeface="+mn-lt"/>
              </a:rPr>
              <a:t> – Global </a:t>
            </a:r>
            <a:r>
              <a:rPr lang="hr-HR" sz="1600" dirty="0" err="1">
                <a:latin typeface="+mn-lt"/>
              </a:rPr>
              <a:t>Switched</a:t>
            </a:r>
            <a:r>
              <a:rPr lang="hr-HR" sz="1600" dirty="0">
                <a:latin typeface="+mn-lt"/>
              </a:rPr>
              <a:t> </a:t>
            </a:r>
            <a:r>
              <a:rPr lang="hr-HR" sz="1600" dirty="0" err="1">
                <a:latin typeface="+mn-lt"/>
              </a:rPr>
              <a:t>Telephone</a:t>
            </a:r>
            <a:r>
              <a:rPr lang="hr-HR" sz="1600" dirty="0">
                <a:latin typeface="+mn-lt"/>
              </a:rPr>
              <a:t> Network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D7517-418C-468E-AB50-B280357C3FAC}"/>
              </a:ext>
            </a:extLst>
          </p:cNvPr>
          <p:cNvSpPr txBox="1"/>
          <p:nvPr/>
        </p:nvSpPr>
        <p:spPr>
          <a:xfrm>
            <a:off x="7347588" y="1883069"/>
            <a:ext cx="250195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dirty="0" err="1">
                <a:latin typeface="+mn-lt"/>
              </a:rPr>
              <a:t>POTS</a:t>
            </a:r>
            <a:r>
              <a:rPr lang="hr-HR" sz="1400" dirty="0">
                <a:latin typeface="+mn-lt"/>
              </a:rPr>
              <a:t> – </a:t>
            </a:r>
            <a:r>
              <a:rPr lang="hr-HR" sz="1400" dirty="0" err="1">
                <a:latin typeface="+mn-lt"/>
              </a:rPr>
              <a:t>Plain</a:t>
            </a:r>
            <a:r>
              <a:rPr lang="hr-HR" sz="1400" dirty="0">
                <a:latin typeface="+mn-lt"/>
              </a:rPr>
              <a:t> Old </a:t>
            </a:r>
            <a:r>
              <a:rPr lang="hr-HR" sz="1400" dirty="0" err="1">
                <a:latin typeface="+mn-lt"/>
              </a:rPr>
              <a:t>Telephone</a:t>
            </a:r>
            <a:r>
              <a:rPr lang="hr-HR" sz="1400" dirty="0">
                <a:latin typeface="+mn-lt"/>
              </a:rPr>
              <a:t> Service</a:t>
            </a:r>
          </a:p>
          <a:p>
            <a:pPr>
              <a:spcBef>
                <a:spcPts val="600"/>
              </a:spcBef>
            </a:pPr>
            <a:r>
              <a:rPr lang="hr-HR" sz="1400" dirty="0" err="1">
                <a:latin typeface="+mn-lt"/>
              </a:rPr>
              <a:t>ISDN</a:t>
            </a:r>
            <a:r>
              <a:rPr lang="hr-HR" sz="1400" dirty="0">
                <a:latin typeface="+mn-lt"/>
              </a:rPr>
              <a:t> – </a:t>
            </a:r>
            <a:r>
              <a:rPr lang="hr-HR" sz="1400" dirty="0" err="1">
                <a:latin typeface="+mn-lt"/>
              </a:rPr>
              <a:t>Integrated</a:t>
            </a:r>
            <a:r>
              <a:rPr lang="hr-HR" sz="1400" dirty="0">
                <a:latin typeface="+mn-lt"/>
              </a:rPr>
              <a:t> </a:t>
            </a:r>
            <a:r>
              <a:rPr lang="hr-HR" sz="1400" dirty="0" err="1">
                <a:latin typeface="+mn-lt"/>
              </a:rPr>
              <a:t>Services</a:t>
            </a:r>
            <a:r>
              <a:rPr lang="hr-HR" sz="1400" dirty="0">
                <a:latin typeface="+mn-lt"/>
              </a:rPr>
              <a:t> Digital Network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4BFA78-DAF2-4C5C-B9A9-47A6A5685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EDDAF-0BD0-4B4D-96EB-6AE67C8EB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904" y="4253853"/>
            <a:ext cx="4133446" cy="12375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Obilježja ADSL-a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480" y="1052736"/>
            <a:ext cx="5290170" cy="2448272"/>
          </a:xfrm>
        </p:spPr>
        <p:txBody>
          <a:bodyPr/>
          <a:lstStyle/>
          <a:p>
            <a:r>
              <a:rPr lang="hr-HR" sz="2000" dirty="0"/>
              <a:t>ADSL – teorijski maksimum</a:t>
            </a:r>
          </a:p>
          <a:p>
            <a:pPr lvl="1"/>
            <a:r>
              <a:rPr lang="hr-HR" sz="1600" dirty="0"/>
              <a:t>linijska brzina: u dolaznom smjeru 8,192 Mbit/s</a:t>
            </a:r>
          </a:p>
          <a:p>
            <a:pPr lvl="1"/>
            <a:r>
              <a:rPr lang="hr-HR" sz="1600" dirty="0"/>
              <a:t>podatkovna brzina do 6,144 Mbit/s</a:t>
            </a:r>
          </a:p>
          <a:p>
            <a:pPr lvl="1"/>
            <a:r>
              <a:rPr lang="hr-HR" sz="1600" dirty="0"/>
              <a:t>linijska brzina u odlaznom smjeru 864 </a:t>
            </a:r>
            <a:r>
              <a:rPr lang="hr-HR" sz="1600" dirty="0" err="1"/>
              <a:t>kbit</a:t>
            </a:r>
            <a:r>
              <a:rPr lang="hr-HR" sz="1600" dirty="0"/>
              <a:t>/s</a:t>
            </a:r>
          </a:p>
          <a:p>
            <a:pPr lvl="1"/>
            <a:r>
              <a:rPr lang="hr-HR" sz="1600" dirty="0"/>
              <a:t>podatkovna brzina do 640 </a:t>
            </a:r>
            <a:r>
              <a:rPr lang="hr-HR" sz="1600" dirty="0" err="1"/>
              <a:t>kbit</a:t>
            </a:r>
            <a:r>
              <a:rPr lang="hr-HR" sz="1600" dirty="0"/>
              <a:t>/s</a:t>
            </a:r>
          </a:p>
          <a:p>
            <a:pPr lvl="1"/>
            <a:r>
              <a:rPr lang="hr-HR" sz="1600" dirty="0"/>
              <a:t>ADSL </a:t>
            </a:r>
            <a:r>
              <a:rPr lang="hr-HR" sz="1600" dirty="0" err="1"/>
              <a:t>over</a:t>
            </a:r>
            <a:r>
              <a:rPr lang="hr-HR" sz="1600" dirty="0"/>
              <a:t> POTS (</a:t>
            </a:r>
            <a:r>
              <a:rPr lang="hr-HR" sz="1600" dirty="0" err="1"/>
              <a:t>Annex</a:t>
            </a:r>
            <a:r>
              <a:rPr lang="hr-HR" sz="1600" dirty="0"/>
              <a:t> A) – od 26 </a:t>
            </a:r>
            <a:r>
              <a:rPr lang="hr-HR" sz="1600" dirty="0" err="1"/>
              <a:t>kHz</a:t>
            </a:r>
            <a:endParaRPr lang="hr-HR" sz="1600" dirty="0"/>
          </a:p>
          <a:p>
            <a:pPr lvl="1"/>
            <a:r>
              <a:rPr lang="hr-HR" sz="1600" dirty="0"/>
              <a:t>ADSL </a:t>
            </a:r>
            <a:r>
              <a:rPr lang="hr-HR" sz="1600" dirty="0" err="1"/>
              <a:t>over</a:t>
            </a:r>
            <a:r>
              <a:rPr lang="hr-HR" sz="1600" dirty="0"/>
              <a:t> ISDN (</a:t>
            </a:r>
            <a:r>
              <a:rPr lang="hr-HR" sz="1600" dirty="0" err="1"/>
              <a:t>Annex</a:t>
            </a:r>
            <a:r>
              <a:rPr lang="hr-HR" sz="1600" dirty="0"/>
              <a:t> B) – od 138 </a:t>
            </a:r>
            <a:r>
              <a:rPr lang="hr-HR" sz="1600" dirty="0" err="1"/>
              <a:t>kHz</a:t>
            </a:r>
            <a:endParaRPr lang="en-US" sz="1600" dirty="0"/>
          </a:p>
          <a:p>
            <a:endParaRPr lang="hr-HR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graphicFrame>
        <p:nvGraphicFramePr>
          <p:cNvPr id="75778" name="Object 2"/>
          <p:cNvGraphicFramePr>
            <a:graphicFrameLocks noChangeAspect="1"/>
          </p:cNvGraphicFramePr>
          <p:nvPr/>
        </p:nvGraphicFramePr>
        <p:xfrm>
          <a:off x="560512" y="3284983"/>
          <a:ext cx="4968552" cy="3025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43" name="Visio" r:id="rId3" imgW="3500067" imgH="2131487" progId="Visio.Drawing.11">
                  <p:embed/>
                </p:oleObj>
              </mc:Choice>
              <mc:Fallback>
                <p:oleObj name="Visio" r:id="rId3" imgW="3500067" imgH="2131487" progId="Visio.Drawing.11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512" y="3284983"/>
                        <a:ext cx="4968552" cy="30252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80992" y="5013176"/>
            <a:ext cx="4680520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ct val="20000"/>
              </a:spcBef>
              <a:buClr>
                <a:srgbClr val="D70505"/>
              </a:buClr>
              <a:buSzPct val="75000"/>
              <a:buFont typeface="Webdings" pitchFamily="18" charset="2"/>
              <a:buChar char="&lt;"/>
            </a:pPr>
            <a:r>
              <a:rPr lang="hr-HR" sz="1600" dirty="0">
                <a:latin typeface="+mn-lt"/>
              </a:rPr>
              <a:t>4312,5</a:t>
            </a:r>
            <a:r>
              <a:rPr lang="hr-HR" sz="1600" dirty="0">
                <a:latin typeface="+mn-lt"/>
                <a:sym typeface="Symbol"/>
              </a:rPr>
              <a:t>256 = od 0 do 1104000 Hz</a:t>
            </a:r>
          </a:p>
          <a:p>
            <a:pPr marL="742950" lvl="1" indent="-285750">
              <a:spcBef>
                <a:spcPct val="20000"/>
              </a:spcBef>
              <a:buClr>
                <a:srgbClr val="D70505"/>
              </a:buClr>
              <a:buSzPct val="75000"/>
              <a:buFont typeface="Webdings" pitchFamily="18" charset="2"/>
              <a:buChar char="&lt;"/>
            </a:pPr>
            <a:r>
              <a:rPr lang="hr-HR" sz="1600" dirty="0">
                <a:latin typeface="+mn-lt"/>
                <a:sym typeface="Symbol"/>
              </a:rPr>
              <a:t>4312,5250 = od 25875 do 1104000 Hz </a:t>
            </a:r>
          </a:p>
          <a:p>
            <a:pPr marL="742950" lvl="1" indent="-285750">
              <a:spcBef>
                <a:spcPct val="20000"/>
              </a:spcBef>
              <a:buClr>
                <a:srgbClr val="D70505"/>
              </a:buClr>
              <a:buSzPct val="75000"/>
              <a:buFont typeface="Webdings" pitchFamily="18" charset="2"/>
              <a:buChar char="&lt;"/>
            </a:pPr>
            <a:r>
              <a:rPr lang="hr-HR" sz="1600" dirty="0">
                <a:latin typeface="+mn-lt"/>
                <a:sym typeface="Symbol"/>
              </a:rPr>
              <a:t>4312,5224 = od 138000 do 1104000 Hz</a:t>
            </a:r>
          </a:p>
          <a:p>
            <a:pPr marL="742950" lvl="1" indent="-285750">
              <a:spcBef>
                <a:spcPct val="20000"/>
              </a:spcBef>
              <a:buClr>
                <a:srgbClr val="D70505"/>
              </a:buClr>
              <a:buSzPct val="75000"/>
              <a:buFont typeface="Webdings" pitchFamily="18" charset="2"/>
              <a:buChar char="&lt;"/>
            </a:pPr>
            <a:r>
              <a:rPr lang="hr-HR" sz="1600" dirty="0">
                <a:latin typeface="+mn-lt"/>
                <a:sym typeface="Symbol"/>
              </a:rPr>
              <a:t>u uzlaznom smjeru </a:t>
            </a:r>
            <a:r>
              <a:rPr lang="hr-HR" sz="1600" dirty="0" err="1">
                <a:latin typeface="+mn-lt"/>
                <a:sym typeface="Symbol"/>
              </a:rPr>
              <a:t>max</a:t>
            </a:r>
            <a:r>
              <a:rPr lang="hr-HR" sz="1600" dirty="0">
                <a:latin typeface="+mn-lt"/>
                <a:sym typeface="Symbol"/>
              </a:rPr>
              <a:t>. 31 </a:t>
            </a:r>
            <a:r>
              <a:rPr lang="hr-HR" sz="1600" dirty="0" err="1">
                <a:latin typeface="+mn-lt"/>
                <a:sym typeface="Symbol"/>
              </a:rPr>
              <a:t>potkanal</a:t>
            </a:r>
            <a:r>
              <a:rPr lang="hr-HR" sz="1600" dirty="0">
                <a:latin typeface="+mn-lt"/>
                <a:sym typeface="Symbol"/>
              </a:rPr>
              <a:t> </a:t>
            </a:r>
            <a:endParaRPr lang="hr-HR" sz="1600" dirty="0">
              <a:latin typeface="+mn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097016" y="2420888"/>
            <a:ext cx="4808984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70505"/>
              </a:buClr>
              <a:buSzPct val="75000"/>
              <a:buFont typeface="Symbol" pitchFamily="18" charset="2"/>
              <a:buChar char="¨"/>
              <a:tabLst/>
              <a:defRPr/>
            </a:pPr>
            <a:endParaRPr kumimoji="0" lang="hr-HR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313040" y="1052736"/>
            <a:ext cx="4413447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70505"/>
              </a:buClr>
              <a:buSzPct val="75000"/>
              <a:buFont typeface="Symbol" pitchFamily="18" charset="2"/>
              <a:buChar char="¨"/>
              <a:tabLst/>
              <a:defRPr/>
            </a:pPr>
            <a:r>
              <a:rPr kumimoji="0" lang="hr-HR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modulacijski postupak DMT</a:t>
            </a:r>
          </a:p>
          <a:p>
            <a:pPr marL="800100" lvl="1" indent="-342900">
              <a:spcBef>
                <a:spcPct val="20000"/>
              </a:spcBef>
              <a:buClr>
                <a:srgbClr val="D70505"/>
              </a:buClr>
              <a:buSzPct val="75000"/>
              <a:buFont typeface="Symbol" pitchFamily="18" charset="2"/>
              <a:buChar char="¨"/>
            </a:pPr>
            <a:r>
              <a:rPr lang="hr-HR" sz="1600" kern="0" noProof="0" dirty="0">
                <a:latin typeface="+mn-lt"/>
              </a:rPr>
              <a:t>svakih 250 </a:t>
            </a:r>
            <a:r>
              <a:rPr lang="hr-HR" sz="1600" kern="0" noProof="0" dirty="0">
                <a:latin typeface="+mn-lt"/>
                <a:sym typeface="Symbol"/>
              </a:rPr>
              <a:t></a:t>
            </a:r>
            <a:r>
              <a:rPr lang="hr-HR" sz="1600" kern="0" noProof="0" dirty="0">
                <a:latin typeface="+mn-lt"/>
              </a:rPr>
              <a:t>s prenosi se jedan DMT simbol</a:t>
            </a:r>
          </a:p>
          <a:p>
            <a:pPr marL="800100" lvl="1" indent="-342900">
              <a:spcBef>
                <a:spcPct val="20000"/>
              </a:spcBef>
              <a:buClr>
                <a:srgbClr val="D70505"/>
              </a:buClr>
              <a:buSzPct val="75000"/>
              <a:buFont typeface="Symbol" pitchFamily="18" charset="2"/>
              <a:buChar char="¨"/>
            </a:pPr>
            <a:r>
              <a:rPr lang="hr-HR" sz="1600" kern="0" dirty="0">
                <a:latin typeface="+mn-lt"/>
              </a:rPr>
              <a:t>svaki DMT simbol prenosi skupne podatke iz 256 potkanala/podnosioca</a:t>
            </a:r>
          </a:p>
          <a:p>
            <a:pPr marL="800100" lvl="1" indent="-342900">
              <a:spcBef>
                <a:spcPct val="20000"/>
              </a:spcBef>
              <a:buClr>
                <a:srgbClr val="D70505"/>
              </a:buClr>
              <a:buSzPct val="75000"/>
              <a:buFont typeface="Symbol" pitchFamily="18" charset="2"/>
              <a:buChar char="¨"/>
            </a:pPr>
            <a:r>
              <a:rPr kumimoji="0" lang="hr-H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svaki </a:t>
            </a:r>
            <a:r>
              <a:rPr kumimoji="0" lang="hr-HR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potkanal</a:t>
            </a:r>
            <a:r>
              <a:rPr kumimoji="0" lang="hr-H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prenosi jedan QAM simbol</a:t>
            </a:r>
          </a:p>
          <a:p>
            <a:pPr marL="800100" lvl="1" indent="-342900">
              <a:spcBef>
                <a:spcPct val="20000"/>
              </a:spcBef>
              <a:buClr>
                <a:srgbClr val="D70505"/>
              </a:buClr>
              <a:buSzPct val="75000"/>
              <a:buFont typeface="Symbol" pitchFamily="18" charset="2"/>
              <a:buChar char="¨"/>
            </a:pPr>
            <a:r>
              <a:rPr kumimoji="0" lang="hr-H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broj bita po QAM simbolu između 0 i 8 –  </a:t>
            </a:r>
            <a:r>
              <a:rPr kumimoji="0" lang="hr-HR" sz="16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mora biti cjelobrojan</a:t>
            </a:r>
          </a:p>
          <a:p>
            <a:pPr marL="800100" lvl="1" indent="-342900">
              <a:spcBef>
                <a:spcPct val="20000"/>
              </a:spcBef>
              <a:buClr>
                <a:srgbClr val="D70505"/>
              </a:buClr>
              <a:buSzPct val="75000"/>
              <a:buFont typeface="Symbol" pitchFamily="18" charset="2"/>
              <a:buChar char="¨"/>
            </a:pPr>
            <a:r>
              <a:rPr lang="hr-HR" sz="1600" kern="0" baseline="0" dirty="0">
                <a:latin typeface="+mn-lt"/>
              </a:rPr>
              <a:t>širina potkanala – 4,3125 </a:t>
            </a:r>
            <a:r>
              <a:rPr lang="hr-HR" sz="1600" kern="0" baseline="0" dirty="0" err="1">
                <a:latin typeface="+mn-lt"/>
              </a:rPr>
              <a:t>kHz</a:t>
            </a:r>
            <a:endParaRPr lang="hr-HR" sz="1600" kern="0" dirty="0">
              <a:latin typeface="+mn-lt"/>
            </a:endParaRPr>
          </a:p>
          <a:p>
            <a:pPr marL="800100" lvl="1" indent="-342900">
              <a:spcBef>
                <a:spcPct val="20000"/>
              </a:spcBef>
              <a:buClr>
                <a:srgbClr val="D70505"/>
              </a:buClr>
              <a:buSzPct val="75000"/>
              <a:buFont typeface="Symbol" pitchFamily="18" charset="2"/>
              <a:buChar char="¨"/>
            </a:pPr>
            <a:r>
              <a:rPr kumimoji="0" lang="hr-HR" sz="16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neki se </a:t>
            </a:r>
            <a:r>
              <a:rPr kumimoji="0" lang="hr-HR" sz="1600" b="0" i="0" u="none" strike="noStrike" kern="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potkanali</a:t>
            </a:r>
            <a:r>
              <a:rPr kumimoji="0" lang="hr-HR" sz="16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ne koriste za prijenos korisničkih podataka</a:t>
            </a:r>
          </a:p>
          <a:p>
            <a:pPr marL="1257300" lvl="2" indent="-342900">
              <a:spcBef>
                <a:spcPct val="20000"/>
              </a:spcBef>
              <a:buClr>
                <a:srgbClr val="D70505"/>
              </a:buClr>
              <a:buSzPct val="75000"/>
              <a:buFont typeface="Symbol" pitchFamily="18" charset="2"/>
              <a:buChar char="¨"/>
            </a:pPr>
            <a:r>
              <a:rPr lang="hr-HR" sz="1600" kern="0" baseline="0" dirty="0" err="1">
                <a:latin typeface="+mn-lt"/>
              </a:rPr>
              <a:t>npr</a:t>
            </a:r>
            <a:r>
              <a:rPr lang="hr-HR" sz="1600" kern="0" baseline="0" dirty="0">
                <a:latin typeface="+mn-lt"/>
              </a:rPr>
              <a:t>.</a:t>
            </a:r>
            <a:r>
              <a:rPr lang="hr-HR" sz="1600" kern="0" dirty="0">
                <a:latin typeface="+mn-lt"/>
              </a:rPr>
              <a:t> pilotski potkanala za sinkronizaciju i </a:t>
            </a:r>
            <a:r>
              <a:rPr lang="hr-HR" sz="1600" kern="0" dirty="0" err="1">
                <a:latin typeface="+mn-lt"/>
              </a:rPr>
              <a:t>dr</a:t>
            </a:r>
            <a:r>
              <a:rPr lang="hr-HR" sz="1600" kern="0" dirty="0">
                <a:latin typeface="+mn-lt"/>
              </a:rPr>
              <a:t>.</a:t>
            </a:r>
            <a:endParaRPr kumimoji="0" lang="hr-HR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70505"/>
              </a:buClr>
              <a:buSzPct val="75000"/>
              <a:buFont typeface="Webdings" pitchFamily="18" charset="2"/>
              <a:buChar char="&lt;"/>
              <a:tabLst/>
              <a:defRPr/>
            </a:pPr>
            <a:endParaRPr kumimoji="0" lang="hr-HR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15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F2CD9-76CC-434B-95B9-89BE7144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Formiranje DMT signala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5445224"/>
            <a:ext cx="8602538" cy="864096"/>
          </a:xfrm>
        </p:spPr>
        <p:txBody>
          <a:bodyPr/>
          <a:lstStyle/>
          <a:p>
            <a:r>
              <a:rPr lang="hr-HR" sz="2400" dirty="0"/>
              <a:t>načelo na kojem počiva DMT (</a:t>
            </a:r>
            <a:r>
              <a:rPr lang="hr-HR" sz="2400" i="1" dirty="0" err="1"/>
              <a:t>Discrete</a:t>
            </a:r>
            <a:r>
              <a:rPr lang="hr-HR" sz="2400" i="1" dirty="0"/>
              <a:t> </a:t>
            </a:r>
            <a:r>
              <a:rPr lang="hr-HR" sz="2400" i="1" dirty="0" err="1"/>
              <a:t>Multitone</a:t>
            </a:r>
            <a:r>
              <a:rPr lang="hr-HR" sz="2400" dirty="0"/>
              <a:t>)</a:t>
            </a:r>
          </a:p>
          <a:p>
            <a:pPr lvl="1"/>
            <a:r>
              <a:rPr lang="hr-HR" sz="2000" dirty="0" err="1"/>
              <a:t>QAM</a:t>
            </a:r>
            <a:r>
              <a:rPr lang="hr-HR" sz="2000" dirty="0"/>
              <a:t> – </a:t>
            </a:r>
            <a:r>
              <a:rPr lang="hr-HR" sz="2000" dirty="0" err="1"/>
              <a:t>kvadraturna</a:t>
            </a:r>
            <a:r>
              <a:rPr lang="hr-HR" sz="2000" dirty="0"/>
              <a:t> modulacija amplitude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7594600" y="6477000"/>
            <a:ext cx="2063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E1D7900F-624F-47BF-B4C5-90BAC3E58AD9}" type="slidenum">
              <a:rPr lang="en-US" sz="1400" smtClean="0"/>
              <a:pPr>
                <a:defRPr/>
              </a:pPr>
              <a:t>16</a:t>
            </a:fld>
            <a:endParaRPr lang="en-US" sz="1600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504" y="1052736"/>
            <a:ext cx="8987206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94530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2BA85-0178-4F20-8FFA-3DF87003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Oblik </a:t>
            </a:r>
            <a:r>
              <a:rPr lang="hr-HR" dirty="0" err="1"/>
              <a:t>QAM</a:t>
            </a:r>
            <a:r>
              <a:rPr lang="hr-HR" dirty="0"/>
              <a:t> i </a:t>
            </a:r>
            <a:r>
              <a:rPr lang="hr-HR" dirty="0" err="1"/>
              <a:t>DMT</a:t>
            </a:r>
            <a:r>
              <a:rPr lang="hr-HR" dirty="0"/>
              <a:t> signala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11AA7-45C2-4A62-93E5-523C71BC8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980728"/>
            <a:ext cx="8420100" cy="764704"/>
          </a:xfrm>
        </p:spPr>
        <p:txBody>
          <a:bodyPr/>
          <a:lstStyle/>
          <a:p>
            <a:r>
              <a:rPr lang="hr-HR" dirty="0"/>
              <a:t>16-</a:t>
            </a:r>
            <a:r>
              <a:rPr lang="hr-HR" dirty="0" err="1"/>
              <a:t>QAM</a:t>
            </a:r>
            <a:r>
              <a:rPr lang="hr-HR" dirty="0"/>
              <a:t> signal</a:t>
            </a:r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r>
              <a:rPr lang="hr-HR" dirty="0" err="1"/>
              <a:t>DMT</a:t>
            </a:r>
            <a:r>
              <a:rPr lang="hr-HR" dirty="0"/>
              <a:t> signal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D1F96-29B6-463E-81E2-8D5632269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6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F3C19-0E1E-420E-8A59-8E32DB190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70C2A-4C7B-4010-8ED7-DD0E4C5C7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17</a:t>
            </a:fld>
            <a:endParaRPr lang="en-US" sz="1600" dirty="0">
              <a:latin typeface="Times New Roman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D1ED65-BCBB-422E-B1E7-2585553D1F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5905" y="1121861"/>
            <a:ext cx="3837940" cy="1924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DC93C0-BF7C-410A-A6AE-734319B9F498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6736" y="3573016"/>
            <a:ext cx="5580380" cy="2600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157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Razdvajanje smjerova prijenosa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2560" y="3645024"/>
            <a:ext cx="8420100" cy="936104"/>
          </a:xfrm>
        </p:spPr>
        <p:txBody>
          <a:bodyPr/>
          <a:lstStyle/>
          <a:p>
            <a:r>
              <a:rPr lang="hr-HR" sz="2000" dirty="0"/>
              <a:t>rješenje: jedna od dvije tehnike</a:t>
            </a:r>
          </a:p>
          <a:p>
            <a:pPr lvl="1"/>
            <a:r>
              <a:rPr lang="hr-HR" sz="1800" dirty="0"/>
              <a:t>FDD – </a:t>
            </a:r>
            <a:r>
              <a:rPr lang="hr-HR" sz="1800" i="1" dirty="0" err="1"/>
              <a:t>Frequency</a:t>
            </a:r>
            <a:r>
              <a:rPr lang="hr-HR" sz="1800" i="1" dirty="0"/>
              <a:t> </a:t>
            </a:r>
            <a:r>
              <a:rPr lang="hr-HR" sz="1800" i="1" dirty="0" err="1"/>
              <a:t>Division</a:t>
            </a:r>
            <a:r>
              <a:rPr lang="hr-HR" sz="1800" i="1" dirty="0"/>
              <a:t> </a:t>
            </a:r>
            <a:r>
              <a:rPr lang="hr-HR" sz="1800" i="1" dirty="0" err="1"/>
              <a:t>Duplex</a:t>
            </a:r>
            <a:r>
              <a:rPr lang="hr-HR" sz="1800" i="1" dirty="0"/>
              <a:t> </a:t>
            </a:r>
            <a:r>
              <a:rPr lang="hr-HR" sz="1800" dirty="0"/>
              <a:t>EC – </a:t>
            </a:r>
            <a:r>
              <a:rPr lang="hr-HR" sz="1800" i="1" dirty="0" err="1"/>
              <a:t>Echo</a:t>
            </a:r>
            <a:r>
              <a:rPr lang="hr-HR" sz="1800" i="1" dirty="0"/>
              <a:t> </a:t>
            </a:r>
            <a:r>
              <a:rPr lang="hr-HR" sz="1800" i="1" dirty="0" err="1"/>
              <a:t>Cancelation</a:t>
            </a:r>
            <a:r>
              <a:rPr lang="hr-HR" sz="1800" dirty="0"/>
              <a:t>, </a:t>
            </a:r>
          </a:p>
          <a:p>
            <a:pPr lvl="1"/>
            <a:endParaRPr lang="hr-HR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416496" y="4221088"/>
          <a:ext cx="3744416" cy="2120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93" name="Visio" r:id="rId3" imgW="4126029" imgH="2150669" progId="Visio.Drawing.11">
                  <p:embed/>
                </p:oleObj>
              </mc:Choice>
              <mc:Fallback>
                <p:oleObj name="Visio" r:id="rId3" imgW="4126029" imgH="2150669" progId="Visio.Drawing.11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496" y="4221088"/>
                        <a:ext cx="3744416" cy="21205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4808984" y="4221088"/>
          <a:ext cx="3744416" cy="2171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94" name="Visio" r:id="rId5" imgW="4126029" imgH="2212767" progId="Visio.Drawing.11">
                  <p:embed/>
                </p:oleObj>
              </mc:Choice>
              <mc:Fallback>
                <p:oleObj name="Visio" r:id="rId5" imgW="4126029" imgH="2212767" progId="Visio.Drawing.11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8984" y="4221088"/>
                        <a:ext cx="3744416" cy="21710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2288704" y="980728"/>
          <a:ext cx="5256584" cy="2866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95" name="Visio" r:id="rId7" imgW="6632448" imgH="3615660" progId="Visio.Drawing.11">
                  <p:embed/>
                </p:oleObj>
              </mc:Choice>
              <mc:Fallback>
                <p:oleObj name="Visio" r:id="rId7" imgW="6632448" imgH="3615660" progId="Visio.Drawing.11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8704" y="980728"/>
                        <a:ext cx="5256584" cy="28660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16496" y="2060848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>
                <a:latin typeface="+mn-lt"/>
              </a:rPr>
              <a:t>PROBLEM:</a:t>
            </a:r>
          </a:p>
        </p:txBody>
      </p:sp>
      <p:sp>
        <p:nvSpPr>
          <p:cNvPr id="80902" name="Rectangle 6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r-HR"/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2072680" y="4365104"/>
            <a:ext cx="72008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5673080" y="4293096"/>
            <a:ext cx="288032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18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4EE5E-7D8B-4352-97B9-12BBA0820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Struktura ADSL okvira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2708920"/>
            <a:ext cx="8420100" cy="3672408"/>
          </a:xfrm>
        </p:spPr>
        <p:txBody>
          <a:bodyPr/>
          <a:lstStyle/>
          <a:p>
            <a:pPr lvl="0">
              <a:defRPr/>
            </a:pPr>
            <a:r>
              <a:rPr lang="hr-HR" sz="1800" dirty="0"/>
              <a:t>svaki okvir je kodiran u DMT simbol</a:t>
            </a:r>
          </a:p>
          <a:p>
            <a:pPr lvl="1">
              <a:defRPr/>
            </a:pPr>
            <a:r>
              <a:rPr lang="hr-HR" sz="1400" dirty="0"/>
              <a:t>simbol </a:t>
            </a:r>
            <a:r>
              <a:rPr lang="hr-HR" sz="1400" i="1" dirty="0" err="1"/>
              <a:t>Synch</a:t>
            </a:r>
            <a:r>
              <a:rPr lang="hr-HR" sz="1400" dirty="0"/>
              <a:t> određuje granicu </a:t>
            </a:r>
            <a:r>
              <a:rPr lang="hr-HR" sz="1400" dirty="0" err="1"/>
              <a:t>superokvira</a:t>
            </a:r>
            <a:endParaRPr lang="hr-HR" sz="1400" dirty="0"/>
          </a:p>
          <a:p>
            <a:pPr lvl="0">
              <a:defRPr/>
            </a:pPr>
            <a:r>
              <a:rPr lang="hr-HR" sz="1800" dirty="0"/>
              <a:t>brzina DMT simbola iznosi 4000 </a:t>
            </a:r>
            <a:r>
              <a:rPr lang="hr-HR" sz="1800" dirty="0" err="1"/>
              <a:t>bauda</a:t>
            </a:r>
            <a:endParaRPr lang="hr-HR" sz="1800" dirty="0"/>
          </a:p>
          <a:p>
            <a:pPr lvl="1">
              <a:defRPr/>
            </a:pPr>
            <a:r>
              <a:rPr lang="hr-HR" sz="1600" dirty="0"/>
              <a:t>1/0,25 ms, na liniji 69/68×4000 </a:t>
            </a:r>
            <a:r>
              <a:rPr lang="hr-HR" sz="1600" dirty="0" err="1"/>
              <a:t>bauda</a:t>
            </a:r>
            <a:endParaRPr lang="hr-HR" sz="1600" dirty="0"/>
          </a:p>
          <a:p>
            <a:pPr lvl="0">
              <a:defRPr/>
            </a:pPr>
            <a:r>
              <a:rPr lang="hr-HR" sz="1800" dirty="0"/>
              <a:t>ukupna linijska brzina: 4000 simbola × 256 potkanala × 8 bita po potkanalu = 8,192 Mbit/s</a:t>
            </a:r>
          </a:p>
          <a:p>
            <a:pPr lvl="0">
              <a:defRPr/>
            </a:pPr>
            <a:r>
              <a:rPr lang="hr-HR" sz="1800" dirty="0"/>
              <a:t>ADSL podržava 2 </a:t>
            </a:r>
            <a:r>
              <a:rPr lang="hr-HR" sz="1800" dirty="0" err="1"/>
              <a:t>tzv</a:t>
            </a:r>
            <a:r>
              <a:rPr lang="hr-HR" sz="1800" dirty="0"/>
              <a:t>. </a:t>
            </a:r>
            <a:r>
              <a:rPr lang="hr-HR" sz="1800" i="1" dirty="0" err="1"/>
              <a:t>latency</a:t>
            </a:r>
            <a:r>
              <a:rPr lang="hr-HR" sz="1800" i="1" dirty="0"/>
              <a:t> </a:t>
            </a:r>
            <a:r>
              <a:rPr lang="hr-HR" sz="1800" i="1" dirty="0" err="1"/>
              <a:t>paths</a:t>
            </a:r>
            <a:endParaRPr lang="hr-HR" sz="1800" i="1" dirty="0"/>
          </a:p>
          <a:p>
            <a:pPr marL="800100" lvl="1" indent="-342900">
              <a:buFont typeface="Symbol" pitchFamily="18" charset="2"/>
              <a:buChar char="¨"/>
              <a:defRPr/>
            </a:pPr>
            <a:r>
              <a:rPr lang="hr-HR" sz="1800" dirty="0"/>
              <a:t>brzi podaci (</a:t>
            </a:r>
            <a:r>
              <a:rPr lang="hr-HR" sz="1800" i="1" dirty="0" err="1"/>
              <a:t>fast</a:t>
            </a:r>
            <a:r>
              <a:rPr lang="hr-HR" sz="1800" i="1" dirty="0"/>
              <a:t> data</a:t>
            </a:r>
            <a:r>
              <a:rPr lang="hr-HR" sz="1800" dirty="0"/>
              <a:t>) – za prijenos videa, audia, govora</a:t>
            </a:r>
          </a:p>
          <a:p>
            <a:pPr marL="1200150" lvl="2" indent="-342900">
              <a:buFont typeface="Symbol" pitchFamily="18" charset="2"/>
              <a:buChar char="¨"/>
              <a:defRPr/>
            </a:pPr>
            <a:r>
              <a:rPr lang="hr-HR" sz="1400" dirty="0"/>
              <a:t>dubina prepletanja 1 (nema ga) – malo kašnjenje od 10 ms</a:t>
            </a:r>
          </a:p>
          <a:p>
            <a:pPr marL="800100" lvl="1" indent="-342900">
              <a:buFont typeface="Symbol" pitchFamily="18" charset="2"/>
              <a:buChar char="¨"/>
              <a:defRPr/>
            </a:pPr>
            <a:r>
              <a:rPr lang="hr-HR" sz="1800" dirty="0"/>
              <a:t>prepleteni podaci (</a:t>
            </a:r>
            <a:r>
              <a:rPr lang="hr-HR" sz="1800" i="1" dirty="0" err="1"/>
              <a:t>interleaved</a:t>
            </a:r>
            <a:r>
              <a:rPr lang="hr-HR" sz="1800" i="1" dirty="0"/>
              <a:t> data</a:t>
            </a:r>
            <a:r>
              <a:rPr lang="hr-HR" sz="1800" dirty="0"/>
              <a:t>) – za prijenos podataka</a:t>
            </a:r>
          </a:p>
          <a:p>
            <a:pPr marL="1200150" lvl="2" indent="-342900">
              <a:buFont typeface="Symbol" pitchFamily="18" charset="2"/>
              <a:buChar char="¨"/>
              <a:defRPr/>
            </a:pPr>
            <a:r>
              <a:rPr lang="hr-HR" sz="1400" dirty="0"/>
              <a:t>prepletanje poboljšava otpornost na pogreške u sprezi s Reed-</a:t>
            </a:r>
            <a:r>
              <a:rPr lang="hr-HR" sz="1400" dirty="0" err="1"/>
              <a:t>Solomonovim</a:t>
            </a:r>
            <a:r>
              <a:rPr lang="hr-HR" sz="1400" dirty="0"/>
              <a:t> kodiranjem</a:t>
            </a:r>
          </a:p>
          <a:p>
            <a:pPr marL="1200150" lvl="2" indent="-342900">
              <a:buFont typeface="Symbol" pitchFamily="18" charset="2"/>
              <a:buChar char="¨"/>
              <a:defRPr/>
            </a:pPr>
            <a:r>
              <a:rPr lang="hr-HR" sz="1400" dirty="0"/>
              <a:t>dodaje između 5 ms (za 8 RS riječi) i 25 ms (za 64 RS riječi) na kašnjenje paketa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graphicFrame>
        <p:nvGraphicFramePr>
          <p:cNvPr id="788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521273"/>
              </p:ext>
            </p:extLst>
          </p:nvPr>
        </p:nvGraphicFramePr>
        <p:xfrm>
          <a:off x="1280592" y="954269"/>
          <a:ext cx="7075881" cy="165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16" name="Visio" r:id="rId3" imgW="5830222" imgH="1366224" progId="Visio.Drawing.11">
                  <p:embed/>
                </p:oleObj>
              </mc:Choice>
              <mc:Fallback>
                <p:oleObj name="Visio" r:id="rId3" imgW="5830222" imgH="1366224" progId="Visio.Drawing.11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0592" y="954269"/>
                        <a:ext cx="7075881" cy="165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19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2B25E-FDF8-405D-A454-46F868A6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Date Placeholder 4">
            <a:extLst>
              <a:ext uri="{FF2B5EF4-FFF2-40B4-BE49-F238E27FC236}">
                <a16:creationId xmlns:a16="http://schemas.microsoft.com/office/drawing/2014/main" id="{DE959D8A-2B7D-4335-B619-6FA08CEF211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RS" sz="1400"/>
              <a:t>2021.</a:t>
            </a:r>
            <a:endParaRPr lang="hr-HR" sz="1600" dirty="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8E3AE41E-6522-4F00-9E65-1A27B80F15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0200" y="71438"/>
            <a:ext cx="7518400" cy="549275"/>
          </a:xfrm>
        </p:spPr>
        <p:txBody>
          <a:bodyPr/>
          <a:lstStyle/>
          <a:p>
            <a:r>
              <a:rPr lang="hr-HR" altLang="sr-Latn-RS"/>
              <a:t>Lokalna petlja</a:t>
            </a:r>
            <a:endParaRPr lang="en-US" altLang="sr-Latn-RS"/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A59EF774-C213-422F-AE5D-A49FB5FE9DA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05606" y="908724"/>
            <a:ext cx="9094787" cy="2232936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hr-HR" altLang="sr-Latn-RS" sz="2400" dirty="0"/>
              <a:t>lokalna petlja (engl. </a:t>
            </a:r>
            <a:r>
              <a:rPr lang="hr-HR" altLang="sr-Latn-RS" sz="2400" i="1" dirty="0" err="1"/>
              <a:t>local</a:t>
            </a:r>
            <a:r>
              <a:rPr lang="hr-HR" altLang="sr-Latn-RS" sz="2400" i="1" dirty="0"/>
              <a:t> </a:t>
            </a:r>
            <a:r>
              <a:rPr lang="hr-HR" altLang="sr-Latn-RS" sz="2400" i="1" dirty="0" err="1"/>
              <a:t>loop</a:t>
            </a:r>
            <a:r>
              <a:rPr lang="hr-HR" altLang="sr-Latn-RS" sz="2400" dirty="0"/>
              <a:t>) = pretplatnička linija (engl. </a:t>
            </a:r>
            <a:r>
              <a:rPr lang="hr-HR" altLang="sr-Latn-RS" sz="2400" i="1" dirty="0" err="1"/>
              <a:t>subscriber</a:t>
            </a:r>
            <a:r>
              <a:rPr lang="hr-HR" altLang="sr-Latn-RS" sz="2400" i="1" dirty="0"/>
              <a:t> line</a:t>
            </a:r>
            <a:r>
              <a:rPr lang="hr-HR" altLang="sr-Latn-RS" sz="2400" dirty="0"/>
              <a:t>)</a:t>
            </a:r>
          </a:p>
          <a:p>
            <a:pPr lvl="1">
              <a:buClr>
                <a:srgbClr val="C00000"/>
              </a:buClr>
            </a:pPr>
            <a:r>
              <a:rPr lang="hr-HR" altLang="sr-Latn-RS" sz="2000" dirty="0"/>
              <a:t>definirana preporukom ITU-T </a:t>
            </a:r>
            <a:r>
              <a:rPr lang="hr-HR" altLang="sr-Latn-RS" sz="2000" dirty="0" err="1"/>
              <a:t>G.101</a:t>
            </a:r>
            <a:endParaRPr lang="hr-HR" altLang="sr-Latn-RS" sz="2000" dirty="0"/>
          </a:p>
          <a:p>
            <a:pPr lvl="1">
              <a:buClr>
                <a:srgbClr val="C00000"/>
              </a:buClr>
            </a:pPr>
            <a:r>
              <a:rPr lang="hr-HR" altLang="sr-Latn-RS" sz="2000" dirty="0"/>
              <a:t>ne mora nužno biti </a:t>
            </a:r>
            <a:r>
              <a:rPr lang="hr-HR" altLang="sr-Latn-RS" sz="2000" dirty="0" err="1"/>
              <a:t>parična</a:t>
            </a:r>
            <a:r>
              <a:rPr lang="hr-HR" altLang="sr-Latn-RS" sz="2000" dirty="0"/>
              <a:t>, može biti i bežična (</a:t>
            </a:r>
            <a:r>
              <a:rPr lang="hr-HR" altLang="sr-Latn-RS" sz="2000" dirty="0" err="1"/>
              <a:t>WLL</a:t>
            </a:r>
            <a:r>
              <a:rPr lang="hr-HR" altLang="sr-Latn-RS" sz="2000" dirty="0"/>
              <a:t> – </a:t>
            </a:r>
            <a:r>
              <a:rPr lang="hr-HR" altLang="sr-Latn-RS" sz="2000" i="1" dirty="0"/>
              <a:t>Wireless </a:t>
            </a:r>
            <a:r>
              <a:rPr lang="hr-HR" altLang="sr-Latn-RS" sz="2000" i="1" dirty="0" err="1"/>
              <a:t>Local</a:t>
            </a:r>
            <a:r>
              <a:rPr lang="hr-HR" altLang="sr-Latn-RS" sz="2000" i="1" dirty="0"/>
              <a:t> </a:t>
            </a:r>
            <a:r>
              <a:rPr lang="hr-HR" altLang="sr-Latn-RS" sz="2000" i="1" dirty="0" err="1"/>
              <a:t>Loop</a:t>
            </a:r>
            <a:r>
              <a:rPr lang="hr-HR" altLang="sr-Latn-RS" sz="2000" dirty="0"/>
              <a:t>)</a:t>
            </a:r>
          </a:p>
          <a:p>
            <a:pPr>
              <a:buClr>
                <a:srgbClr val="C00000"/>
              </a:buClr>
            </a:pPr>
            <a:r>
              <a:rPr lang="hr-HR" altLang="sr-Latn-RS" sz="2400" dirty="0"/>
              <a:t>2016. godine u svijetu je bila instalirana 1,013 milijardi fiksnih pristupnih linija</a:t>
            </a:r>
          </a:p>
          <a:p>
            <a:pPr lvl="1">
              <a:buClr>
                <a:srgbClr val="C00000"/>
              </a:buClr>
            </a:pPr>
            <a:r>
              <a:rPr lang="hr-HR" altLang="sr-Latn-RS" sz="2000" dirty="0"/>
              <a:t>broj je do narastao na 1,261 milijarde 2006. godine, ali se naknadno smanjio zbog prelaska na druge pristupne tehnologije</a:t>
            </a:r>
          </a:p>
          <a:p>
            <a:pPr lvl="1">
              <a:buClr>
                <a:srgbClr val="C00000"/>
              </a:buClr>
            </a:pPr>
            <a:r>
              <a:rPr lang="hr-HR" altLang="sr-Latn-RS" sz="2000" dirty="0"/>
              <a:t>velik broj fiksnih linija sastoji se od jednog </a:t>
            </a:r>
            <a:r>
              <a:rPr lang="hr-HR" altLang="sr-Latn-RS" sz="2000" dirty="0" err="1"/>
              <a:t>UTP</a:t>
            </a:r>
            <a:r>
              <a:rPr lang="hr-HR" altLang="sr-Latn-RS" sz="2000" dirty="0"/>
              <a:t>-a</a:t>
            </a:r>
          </a:p>
          <a:p>
            <a:pPr lvl="2">
              <a:buClr>
                <a:srgbClr val="C00000"/>
              </a:buClr>
            </a:pPr>
            <a:r>
              <a:rPr lang="hr-HR" altLang="sr-Latn-RS" sz="1600" dirty="0"/>
              <a:t>engl. </a:t>
            </a:r>
            <a:r>
              <a:rPr lang="hr-HR" altLang="sr-Latn-RS" sz="1600" i="1" dirty="0" err="1"/>
              <a:t>Unshielded</a:t>
            </a:r>
            <a:r>
              <a:rPr lang="hr-HR" altLang="sr-Latn-RS" sz="1600" i="1" dirty="0"/>
              <a:t> </a:t>
            </a:r>
            <a:r>
              <a:rPr lang="hr-HR" altLang="sr-Latn-RS" sz="1600" i="1" dirty="0" err="1"/>
              <a:t>Twisted</a:t>
            </a:r>
            <a:r>
              <a:rPr lang="hr-HR" altLang="sr-Latn-RS" sz="1600" i="1" dirty="0"/>
              <a:t> </a:t>
            </a:r>
            <a:r>
              <a:rPr lang="hr-HR" altLang="sr-Latn-RS" sz="1600" i="1" dirty="0" err="1"/>
              <a:t>Pair</a:t>
            </a:r>
            <a:r>
              <a:rPr lang="hr-HR" altLang="sr-Latn-RS" sz="1600" i="1" dirty="0"/>
              <a:t> </a:t>
            </a:r>
            <a:r>
              <a:rPr lang="hr-HR" altLang="sr-Latn-RS" sz="1600" dirty="0"/>
              <a:t>– neoklopljena upredena parica</a:t>
            </a:r>
          </a:p>
          <a:p>
            <a:pPr lvl="2">
              <a:buClr>
                <a:srgbClr val="C00000"/>
              </a:buClr>
            </a:pPr>
            <a:r>
              <a:rPr lang="hr-HR" altLang="sr-Latn-RS" sz="1600" dirty="0"/>
              <a:t>koriste se uglavnom za analognu telefoniju (</a:t>
            </a:r>
            <a:r>
              <a:rPr lang="hr-HR" altLang="sr-Latn-RS" sz="1600" dirty="0" err="1"/>
              <a:t>POTS</a:t>
            </a:r>
            <a:r>
              <a:rPr lang="hr-HR" altLang="sr-Latn-RS" sz="1600" dirty="0"/>
              <a:t> – </a:t>
            </a:r>
            <a:r>
              <a:rPr lang="hr-HR" altLang="sr-Latn-RS" sz="1600" i="1" dirty="0" err="1"/>
              <a:t>Plain</a:t>
            </a:r>
            <a:r>
              <a:rPr lang="hr-HR" altLang="sr-Latn-RS" sz="1600" i="1" dirty="0"/>
              <a:t> Old </a:t>
            </a:r>
            <a:r>
              <a:rPr lang="hr-HR" altLang="sr-Latn-RS" sz="1600" i="1" dirty="0" err="1"/>
              <a:t>Telephone</a:t>
            </a:r>
            <a:r>
              <a:rPr lang="hr-HR" altLang="sr-Latn-RS" sz="1600" i="1" dirty="0"/>
              <a:t> Service</a:t>
            </a:r>
            <a:r>
              <a:rPr lang="hr-HR" altLang="sr-Latn-RS" sz="1600" dirty="0"/>
              <a:t>)</a:t>
            </a:r>
          </a:p>
          <a:p>
            <a:pPr lvl="1">
              <a:buClr>
                <a:srgbClr val="C00000"/>
              </a:buClr>
            </a:pPr>
            <a:r>
              <a:rPr lang="hr-HR" altLang="sr-Latn-RS" sz="2000" dirty="0"/>
              <a:t>glavno obilježje fiksne linije: mrežni priključak je nepomičan</a:t>
            </a:r>
          </a:p>
          <a:p>
            <a:pPr lvl="2">
              <a:buClr>
                <a:srgbClr val="C00000"/>
              </a:buClr>
            </a:pPr>
            <a:r>
              <a:rPr lang="hr-HR" altLang="sr-Latn-RS" sz="1600" dirty="0"/>
              <a:t>korisnik može imati bežičnu vezu između krajnjeg uređaja i mrežnog priključka, npr. bežični telefon koji je radijskom vezom vezan sa svojom stanicom, a ona je pak vezana telefonskom paricom na fiksni mrežni priključak</a:t>
            </a:r>
            <a:endParaRPr lang="en-US" altLang="sr-Latn-RS" sz="1600" dirty="0"/>
          </a:p>
        </p:txBody>
      </p:sp>
      <p:sp>
        <p:nvSpPr>
          <p:cNvPr id="36869" name="Rectangle 4">
            <a:extLst>
              <a:ext uri="{FF2B5EF4-FFF2-40B4-BE49-F238E27FC236}">
                <a16:creationId xmlns:a16="http://schemas.microsoft.com/office/drawing/2014/main" id="{AAAEFF1E-D7EF-4F54-9069-89C731D15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Symbol" panose="05050102010706020507" pitchFamily="18" charset="2"/>
              <a:buChar char="¨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&lt;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=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8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sr-Latn-CS" altLang="sr-Latn-RS" sz="1800">
              <a:latin typeface="Arial" panose="020B0604020202020204" pitchFamily="34" charset="0"/>
            </a:endParaRPr>
          </a:p>
        </p:txBody>
      </p:sp>
      <p:sp>
        <p:nvSpPr>
          <p:cNvPr id="36872" name="Slide Number Placeholder 7">
            <a:extLst>
              <a:ext uri="{FF2B5EF4-FFF2-40B4-BE49-F238E27FC236}">
                <a16:creationId xmlns:a16="http://schemas.microsoft.com/office/drawing/2014/main" id="{C51DF6E7-DACE-48FE-8711-8A4B7D49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Symbol" panose="05050102010706020507" pitchFamily="18" charset="2"/>
              <a:buChar char="¨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&lt;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=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8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BF7ADC5-D7B8-4F97-BFB9-129596BCEB17}" type="slidenum">
              <a:rPr lang="hr-HR" altLang="sr-Latn-RS" sz="14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hr-HR" altLang="sr-Latn-RS" sz="1400" dirty="0">
              <a:latin typeface="Arial" panose="020B0604020202020204" pitchFamily="34" charset="0"/>
            </a:endParaRPr>
          </a:p>
        </p:txBody>
      </p:sp>
      <p:sp>
        <p:nvSpPr>
          <p:cNvPr id="36874" name="Footer Placeholder 1">
            <a:extLst>
              <a:ext uri="{FF2B5EF4-FFF2-40B4-BE49-F238E27FC236}">
                <a16:creationId xmlns:a16="http://schemas.microsoft.com/office/drawing/2014/main" id="{8F30088D-0BA2-4193-823F-FD6A91AD46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Symbol" panose="05050102010706020507" pitchFamily="18" charset="2"/>
              <a:buChar char="¨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&lt;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=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8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Tehnologije DSL-a</a:t>
            </a:r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Posebna obilježja </a:t>
            </a:r>
            <a:r>
              <a:rPr lang="hr-HR" dirty="0" err="1"/>
              <a:t>ADSL2</a:t>
            </a:r>
            <a:r>
              <a:rPr lang="hr-HR" dirty="0"/>
              <a:t>-a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1052736"/>
            <a:ext cx="8458522" cy="2304256"/>
          </a:xfrm>
        </p:spPr>
        <p:txBody>
          <a:bodyPr/>
          <a:lstStyle/>
          <a:p>
            <a:r>
              <a:rPr lang="hr-HR" sz="2000" dirty="0"/>
              <a:t>brzina u silaznom smjeru do 12 Mbit/s, uveden </a:t>
            </a:r>
            <a:r>
              <a:rPr lang="hr-HR" sz="2000" dirty="0" err="1"/>
              <a:t>složajni</a:t>
            </a:r>
            <a:r>
              <a:rPr lang="hr-HR" sz="2000" dirty="0"/>
              <a:t> model fizičkog sloja</a:t>
            </a:r>
          </a:p>
          <a:p>
            <a:r>
              <a:rPr lang="hr-HR" sz="2000" dirty="0"/>
              <a:t>brzina ADSL-a više nije fiksna već se prilagođava uvjetima u kanalu</a:t>
            </a:r>
          </a:p>
          <a:p>
            <a:pPr lvl="1"/>
            <a:r>
              <a:rPr lang="hr-HR" sz="1800" dirty="0"/>
              <a:t>ADSL podržava </a:t>
            </a:r>
            <a:r>
              <a:rPr lang="hr-HR" sz="1800" i="1" dirty="0" err="1"/>
              <a:t>Dynamic</a:t>
            </a:r>
            <a:r>
              <a:rPr lang="hr-HR" sz="1800" i="1" dirty="0"/>
              <a:t> Rate </a:t>
            </a:r>
            <a:r>
              <a:rPr lang="hr-HR" sz="1800" i="1" dirty="0" err="1"/>
              <a:t>Adaptation</a:t>
            </a:r>
            <a:r>
              <a:rPr lang="hr-HR" sz="1800" i="1" dirty="0"/>
              <a:t> </a:t>
            </a:r>
            <a:r>
              <a:rPr lang="hr-HR" sz="1800" dirty="0"/>
              <a:t>(DRA)</a:t>
            </a:r>
          </a:p>
          <a:p>
            <a:pPr lvl="2"/>
            <a:r>
              <a:rPr lang="hr-HR" sz="1600" dirty="0"/>
              <a:t>promjena brzine u hodu, bez ponovnog pokretanja modema</a:t>
            </a:r>
          </a:p>
          <a:p>
            <a:pPr lvl="2"/>
            <a:r>
              <a:rPr lang="hr-HR" sz="1600" dirty="0"/>
              <a:t>vrste: BS (</a:t>
            </a:r>
            <a:r>
              <a:rPr lang="hr-HR" sz="1600" i="1" dirty="0"/>
              <a:t>Bit </a:t>
            </a:r>
            <a:r>
              <a:rPr lang="hr-HR" sz="1600" i="1" dirty="0" err="1"/>
              <a:t>Swapping</a:t>
            </a:r>
            <a:r>
              <a:rPr lang="hr-HR" sz="1600" dirty="0"/>
              <a:t>), </a:t>
            </a:r>
            <a:r>
              <a:rPr lang="hr-HR" sz="1600" dirty="0" err="1"/>
              <a:t>DRR</a:t>
            </a:r>
            <a:r>
              <a:rPr lang="hr-HR" sz="1600" dirty="0"/>
              <a:t> (</a:t>
            </a:r>
            <a:r>
              <a:rPr lang="hr-HR" sz="1600" i="1" dirty="0" err="1"/>
              <a:t>Dynamic</a:t>
            </a:r>
            <a:r>
              <a:rPr lang="hr-HR" sz="1600" i="1" dirty="0"/>
              <a:t> Rate </a:t>
            </a:r>
            <a:r>
              <a:rPr lang="hr-HR" sz="1600" i="1" dirty="0" err="1"/>
              <a:t>Repartitioning</a:t>
            </a:r>
            <a:r>
              <a:rPr lang="hr-HR" sz="1600" dirty="0"/>
              <a:t>), </a:t>
            </a:r>
            <a:r>
              <a:rPr lang="hr-HR" sz="1600" dirty="0" err="1"/>
              <a:t>SRA</a:t>
            </a:r>
            <a:r>
              <a:rPr lang="hr-HR" sz="1600" dirty="0"/>
              <a:t> (</a:t>
            </a:r>
            <a:r>
              <a:rPr lang="hr-HR" sz="1600" i="1" dirty="0" err="1"/>
              <a:t>Seamless</a:t>
            </a:r>
            <a:r>
              <a:rPr lang="hr-HR" sz="1600" i="1" dirty="0"/>
              <a:t> Rate </a:t>
            </a:r>
            <a:r>
              <a:rPr lang="hr-HR" sz="1600" i="1" dirty="0" err="1"/>
              <a:t>Adaptation</a:t>
            </a:r>
            <a:r>
              <a:rPr lang="hr-HR" sz="1600" dirty="0"/>
              <a:t>) </a:t>
            </a:r>
          </a:p>
          <a:p>
            <a:pPr lvl="2"/>
            <a:r>
              <a:rPr lang="hr-HR" sz="1600" dirty="0"/>
              <a:t>ATU-C prati stanje linije i predlaže ATU-R-u promjenu brzine</a:t>
            </a:r>
          </a:p>
          <a:p>
            <a:pPr lvl="2"/>
            <a:r>
              <a:rPr lang="hr-HR" sz="1600" dirty="0"/>
              <a:t>ako ATU-R prihvati slijedi razmjena nove konfiguracije linije</a:t>
            </a:r>
          </a:p>
          <a:p>
            <a:pPr lvl="1"/>
            <a:r>
              <a:rPr lang="hr-HR" sz="1800" dirty="0"/>
              <a:t>danas su sve inačice ADSL-a </a:t>
            </a:r>
            <a:r>
              <a:rPr lang="hr-HR" sz="1800" i="1" dirty="0"/>
              <a:t>rate </a:t>
            </a:r>
            <a:r>
              <a:rPr lang="hr-HR" sz="1800" i="1" dirty="0" err="1"/>
              <a:t>adaptive</a:t>
            </a:r>
            <a:r>
              <a:rPr lang="hr-HR" sz="1800" i="1" dirty="0"/>
              <a:t> </a:t>
            </a:r>
            <a:r>
              <a:rPr lang="hr-HR" sz="1800" dirty="0"/>
              <a:t>(</a:t>
            </a:r>
            <a:r>
              <a:rPr lang="hr-HR" sz="1800" dirty="0" err="1"/>
              <a:t>RADSL</a:t>
            </a:r>
            <a:r>
              <a:rPr lang="hr-HR" sz="1800" dirty="0"/>
              <a:t>)</a:t>
            </a:r>
          </a:p>
          <a:p>
            <a:r>
              <a:rPr lang="hr-HR" sz="2000" dirty="0"/>
              <a:t>upravljanje snagom</a:t>
            </a:r>
          </a:p>
          <a:p>
            <a:pPr lvl="1"/>
            <a:r>
              <a:rPr lang="hr-HR" sz="1600" dirty="0"/>
              <a:t>omogućava smanjenje snage koju ATU-X šalje na link ako i smanjenje potrošnje snage ATU-X-a</a:t>
            </a:r>
          </a:p>
          <a:p>
            <a:pPr lvl="2"/>
            <a:r>
              <a:rPr lang="hr-HR" sz="1400" dirty="0"/>
              <a:t>stanja linka </a:t>
            </a:r>
            <a:r>
              <a:rPr lang="hr-HR" sz="1400" dirty="0" err="1"/>
              <a:t>L0</a:t>
            </a:r>
            <a:r>
              <a:rPr lang="hr-HR" sz="1400" dirty="0"/>
              <a:t> (puna snaga), </a:t>
            </a:r>
            <a:r>
              <a:rPr lang="hr-HR" sz="1400" dirty="0" err="1"/>
              <a:t>L2</a:t>
            </a:r>
            <a:r>
              <a:rPr lang="hr-HR" sz="1400" dirty="0"/>
              <a:t> (niska snaga, ATU-R šalje normalno) i </a:t>
            </a:r>
            <a:r>
              <a:rPr lang="hr-HR" sz="1400" dirty="0" err="1"/>
              <a:t>L3</a:t>
            </a:r>
            <a:r>
              <a:rPr lang="hr-HR" sz="1400" dirty="0"/>
              <a:t> (link neaktivan, nema slanja)</a:t>
            </a:r>
          </a:p>
          <a:p>
            <a:r>
              <a:rPr lang="hr-HR" sz="2000" dirty="0"/>
              <a:t>združivanje linija (engl. </a:t>
            </a:r>
            <a:r>
              <a:rPr lang="hr-HR" sz="2000" i="1" dirty="0"/>
              <a:t>line </a:t>
            </a:r>
            <a:r>
              <a:rPr lang="hr-HR" sz="2000" i="1" dirty="0" err="1"/>
              <a:t>bonding</a:t>
            </a:r>
            <a:r>
              <a:rPr lang="hr-HR" sz="2000" dirty="0"/>
              <a:t>) – dvije ili više parica kao jedan </a:t>
            </a:r>
            <a:r>
              <a:rPr lang="hr-HR" sz="2000" dirty="0" err="1"/>
              <a:t>DSL</a:t>
            </a:r>
            <a:r>
              <a:rPr lang="hr-HR" sz="2000" dirty="0"/>
              <a:t>, tj. više parica kao jedna linija prema istom krajnjem korisniku</a:t>
            </a:r>
          </a:p>
          <a:p>
            <a:endParaRPr lang="hr-HR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20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585D2-0516-4B01-AAF7-BB39F2D6A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571C-A9EA-46D5-8984-645F0B4E0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Združivanje linija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A003F-5691-46BF-80F7-77CCD032E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EA9941-DB9D-458D-8FF5-3303D4397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21</a:t>
            </a:fld>
            <a:endParaRPr lang="en-US" sz="1400" dirty="0">
              <a:latin typeface="Times New Roman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7F954E-9E78-446A-887D-0950D3ED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944" y="2852936"/>
            <a:ext cx="5352639" cy="34563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B3D-EF10-487B-AE48-C511B7DED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04" y="980728"/>
            <a:ext cx="8674546" cy="2160240"/>
          </a:xfrm>
        </p:spPr>
        <p:txBody>
          <a:bodyPr/>
          <a:lstStyle/>
          <a:p>
            <a:r>
              <a:rPr lang="hr-HR" dirty="0"/>
              <a:t>definirano preporukom ITU-T </a:t>
            </a:r>
            <a:r>
              <a:rPr lang="hr-HR" dirty="0" err="1"/>
              <a:t>G.998</a:t>
            </a:r>
            <a:endParaRPr lang="hr-HR" dirty="0"/>
          </a:p>
          <a:p>
            <a:pPr lvl="1"/>
            <a:r>
              <a:rPr lang="hr-HR" dirty="0" err="1"/>
              <a:t>G.998.1</a:t>
            </a:r>
            <a:r>
              <a:rPr lang="hr-HR" dirty="0"/>
              <a:t> – ATM-</a:t>
            </a:r>
            <a:r>
              <a:rPr lang="hr-HR" dirty="0" err="1"/>
              <a:t>based</a:t>
            </a:r>
            <a:r>
              <a:rPr lang="hr-HR" dirty="0"/>
              <a:t> </a:t>
            </a:r>
            <a:r>
              <a:rPr lang="hr-HR" dirty="0" err="1"/>
              <a:t>multipair</a:t>
            </a:r>
            <a:r>
              <a:rPr lang="hr-HR" dirty="0"/>
              <a:t> </a:t>
            </a:r>
            <a:r>
              <a:rPr lang="hr-HR" dirty="0" err="1"/>
              <a:t>bonding</a:t>
            </a:r>
            <a:endParaRPr lang="hr-HR" dirty="0"/>
          </a:p>
          <a:p>
            <a:pPr lvl="2"/>
            <a:r>
              <a:rPr lang="hr-HR" dirty="0"/>
              <a:t>omogućava združivanje 2 do 32 parice</a:t>
            </a:r>
          </a:p>
          <a:p>
            <a:pPr lvl="1"/>
            <a:r>
              <a:rPr lang="hr-HR" dirty="0" err="1"/>
              <a:t>G.998.2</a:t>
            </a:r>
            <a:r>
              <a:rPr lang="hr-HR" dirty="0"/>
              <a:t> – </a:t>
            </a:r>
            <a:r>
              <a:rPr lang="en-US" dirty="0"/>
              <a:t>Ethernet-based multipair </a:t>
            </a:r>
            <a:r>
              <a:rPr lang="hr-HR" dirty="0"/>
              <a:t>b</a:t>
            </a:r>
            <a:r>
              <a:rPr lang="en-US" dirty="0" err="1"/>
              <a:t>onding</a:t>
            </a:r>
            <a:r>
              <a:rPr lang="en-US" dirty="0"/>
              <a:t> (</a:t>
            </a:r>
            <a:r>
              <a:rPr lang="en-US" dirty="0" err="1"/>
              <a:t>ADSL2</a:t>
            </a:r>
            <a:r>
              <a:rPr lang="en-US" dirty="0"/>
              <a:t>+, </a:t>
            </a:r>
            <a:r>
              <a:rPr lang="en-US" dirty="0" err="1"/>
              <a:t>VDSL2</a:t>
            </a:r>
            <a:r>
              <a:rPr lang="en-US" dirty="0"/>
              <a:t>)</a:t>
            </a:r>
            <a:endParaRPr lang="hr-HR" dirty="0"/>
          </a:p>
          <a:p>
            <a:pPr marL="457200" lvl="1" indent="0">
              <a:buNone/>
            </a:pPr>
            <a:endParaRPr lang="hr-H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6EB6F6-4C85-4315-9788-7CDDE57E24F4}"/>
              </a:ext>
            </a:extLst>
          </p:cNvPr>
          <p:cNvSpPr txBox="1">
            <a:spLocks/>
          </p:cNvSpPr>
          <p:nvPr/>
        </p:nvSpPr>
        <p:spPr bwMode="auto">
          <a:xfrm>
            <a:off x="488505" y="3212976"/>
            <a:ext cx="6048672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70505"/>
              </a:buClr>
              <a:buSzPct val="75000"/>
              <a:buFont typeface="Symbol" pitchFamily="18" charset="2"/>
              <a:buChar char="¨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70505"/>
              </a:buClr>
              <a:buSzPct val="75000"/>
              <a:buFont typeface="Webdings" pitchFamily="18" charset="2"/>
              <a:buChar char="&lt;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70505"/>
              </a:buClr>
              <a:buSzPct val="75000"/>
              <a:buFont typeface="Webdings" pitchFamily="18" charset="2"/>
              <a:buChar char="=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70505"/>
              </a:buClr>
              <a:buSzPct val="75000"/>
              <a:buFont typeface="Webdings" pitchFamily="18" charset="2"/>
              <a:buChar char="8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70505"/>
              </a:buClr>
              <a:buSzPct val="75000"/>
              <a:buFont typeface="Webdings" pitchFamily="18" charset="2"/>
              <a:buChar char="4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70505"/>
              </a:buClr>
              <a:buSzPct val="75000"/>
              <a:buFont typeface="Webdings" pitchFamily="18" charset="2"/>
              <a:buChar char="4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70505"/>
              </a:buClr>
              <a:buSzPct val="75000"/>
              <a:buFont typeface="Webdings" pitchFamily="18" charset="2"/>
              <a:buChar char="4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70505"/>
              </a:buClr>
              <a:buSzPct val="75000"/>
              <a:buFont typeface="Webdings" pitchFamily="18" charset="2"/>
              <a:buChar char="4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70505"/>
              </a:buClr>
              <a:buSzPct val="75000"/>
              <a:buFont typeface="Webdings" pitchFamily="18" charset="2"/>
              <a:buChar char="4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hr-HR" dirty="0" err="1"/>
              <a:t>G.998.3</a:t>
            </a:r>
            <a:r>
              <a:rPr lang="hr-HR" dirty="0"/>
              <a:t> – </a:t>
            </a:r>
            <a:r>
              <a:rPr lang="en-US" dirty="0"/>
              <a:t>Multipair bonding</a:t>
            </a:r>
            <a:r>
              <a:rPr lang="hr-HR" dirty="0"/>
              <a:t> </a:t>
            </a:r>
            <a:r>
              <a:rPr lang="en-US" dirty="0"/>
              <a:t>using time-division inverse multiplexing</a:t>
            </a:r>
            <a:endParaRPr lang="hr-HR" dirty="0"/>
          </a:p>
          <a:p>
            <a:pPr lvl="1"/>
            <a:endParaRPr lang="hr-HR" dirty="0"/>
          </a:p>
          <a:p>
            <a:pPr lvl="1"/>
            <a:endParaRPr lang="hr-HR" dirty="0"/>
          </a:p>
          <a:p>
            <a:pPr lvl="1"/>
            <a:endParaRPr lang="hr-HR" dirty="0"/>
          </a:p>
          <a:p>
            <a:r>
              <a:rPr lang="hr-HR" dirty="0"/>
              <a:t>drugi naziv za </a:t>
            </a:r>
            <a:r>
              <a:rPr lang="hr-HR" dirty="0" err="1"/>
              <a:t>G.998</a:t>
            </a:r>
            <a:r>
              <a:rPr lang="hr-HR" dirty="0"/>
              <a:t>: </a:t>
            </a:r>
            <a:r>
              <a:rPr lang="hr-HR" dirty="0" err="1"/>
              <a:t>G.bond</a:t>
            </a:r>
            <a:endParaRPr lang="hr-HR" dirty="0"/>
          </a:p>
          <a:p>
            <a:pPr marL="457200" lvl="1" indent="0">
              <a:buFont typeface="Webdings" pitchFamily="18" charset="2"/>
              <a:buNone/>
            </a:pPr>
            <a:endParaRPr lang="hr-HR" kern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54185-BBD0-4975-866C-02012C327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9754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ADSL2+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graphicFrame>
        <p:nvGraphicFramePr>
          <p:cNvPr id="819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037491"/>
              </p:ext>
            </p:extLst>
          </p:nvPr>
        </p:nvGraphicFramePr>
        <p:xfrm>
          <a:off x="1208584" y="2780928"/>
          <a:ext cx="7037899" cy="3584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8" name="Visio" r:id="rId3" imgW="5063840" imgH="2580401" progId="Visio.Drawing.11">
                  <p:embed/>
                </p:oleObj>
              </mc:Choice>
              <mc:Fallback>
                <p:oleObj name="Visio" r:id="rId3" imgW="5063840" imgH="2580401" progId="Visio.Drawing.11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584" y="2780928"/>
                        <a:ext cx="7037899" cy="35843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22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980728"/>
            <a:ext cx="7647549" cy="1800200"/>
          </a:xfrm>
        </p:spPr>
        <p:txBody>
          <a:bodyPr/>
          <a:lstStyle/>
          <a:p>
            <a:r>
              <a:rPr lang="hr-HR" sz="2000" dirty="0"/>
              <a:t>proširen pojas prijenosa do 2,208 </a:t>
            </a:r>
            <a:r>
              <a:rPr lang="hr-HR" sz="2000" dirty="0" err="1"/>
              <a:t>MHz</a:t>
            </a:r>
            <a:endParaRPr lang="hr-HR" sz="2000" dirty="0"/>
          </a:p>
          <a:p>
            <a:pPr lvl="1"/>
            <a:r>
              <a:rPr lang="hr-HR" sz="1800" dirty="0"/>
              <a:t>koristi se 512 potkanala/podnosioca, razmak između podnosioca </a:t>
            </a:r>
            <a:r>
              <a:rPr lang="hr-HR" sz="1800" dirty="0">
                <a:sym typeface="Symbol"/>
              </a:rPr>
              <a:t></a:t>
            </a:r>
            <a:r>
              <a:rPr lang="hr-HR" sz="1800" i="1" dirty="0"/>
              <a:t>f </a:t>
            </a:r>
            <a:r>
              <a:rPr lang="hr-HR" sz="1800" dirty="0"/>
              <a:t>= 4,3125 </a:t>
            </a:r>
            <a:r>
              <a:rPr lang="hr-HR" sz="1800" dirty="0" err="1"/>
              <a:t>kHz</a:t>
            </a:r>
            <a:endParaRPr lang="hr-HR" sz="1800" dirty="0"/>
          </a:p>
          <a:p>
            <a:r>
              <a:rPr lang="hr-HR" sz="2000" dirty="0"/>
              <a:t>povećana prijenosna brzina</a:t>
            </a:r>
          </a:p>
          <a:p>
            <a:pPr lvl="1"/>
            <a:r>
              <a:rPr lang="hr-HR" sz="1800" dirty="0"/>
              <a:t>barem 16 Mbit/s DS i barem 800 kbit/s US (ITU-T G.992.5)</a:t>
            </a:r>
          </a:p>
          <a:p>
            <a:pPr lvl="1"/>
            <a:r>
              <a:rPr lang="hr-HR" sz="1800" dirty="0"/>
              <a:t>moguće popunjavanje do 15 bita po podnosiocu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F0F68-2110-450F-8CE9-A9FC3C887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0095A-3A61-41C6-96BA-BC8BB6F90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Raspored </a:t>
            </a:r>
            <a:r>
              <a:rPr lang="hr-HR" dirty="0" err="1"/>
              <a:t>potkanala</a:t>
            </a:r>
            <a:r>
              <a:rPr lang="hr-HR" dirty="0"/>
              <a:t> u </a:t>
            </a:r>
            <a:r>
              <a:rPr lang="hr-HR" dirty="0" err="1"/>
              <a:t>ADSL2</a:t>
            </a:r>
            <a:r>
              <a:rPr lang="hr-HR" dirty="0"/>
              <a:t>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C8273-2698-4E13-9759-2534697F0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5013176"/>
            <a:ext cx="8420100" cy="1296144"/>
          </a:xfrm>
        </p:spPr>
        <p:txBody>
          <a:bodyPr/>
          <a:lstStyle/>
          <a:p>
            <a:r>
              <a:rPr lang="hr-HR" dirty="0" err="1"/>
              <a:t>ADSL2</a:t>
            </a:r>
            <a:r>
              <a:rPr lang="hr-HR" dirty="0"/>
              <a:t>+ </a:t>
            </a:r>
            <a:r>
              <a:rPr lang="hr-HR" dirty="0" err="1"/>
              <a:t>over</a:t>
            </a:r>
            <a:r>
              <a:rPr lang="hr-HR" dirty="0"/>
              <a:t> </a:t>
            </a:r>
            <a:r>
              <a:rPr lang="hr-HR" dirty="0" err="1"/>
              <a:t>ISDN</a:t>
            </a:r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3C913-5B98-41A2-8722-293C4FD87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6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63BB1-EC0B-437D-8165-29E4FB2D8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76F8A-1054-42CF-8F37-6732F26C2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23</a:t>
            </a:fld>
            <a:endParaRPr lang="en-US" sz="1600" dirty="0">
              <a:latin typeface="Times New Roman" pitchFamily="18" charset="0"/>
            </a:endParaRP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53891D59-1715-408D-AA48-11D7AE0A53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962150"/>
            <a:ext cx="99060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AF89DD-AF1A-45F4-9B0C-F2539889A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59" y="1708147"/>
            <a:ext cx="9241854" cy="275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09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Inačice ADSL2+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980728"/>
            <a:ext cx="8420100" cy="5400600"/>
          </a:xfrm>
        </p:spPr>
        <p:txBody>
          <a:bodyPr/>
          <a:lstStyle/>
          <a:p>
            <a:r>
              <a:rPr lang="hr-HR" sz="2400" dirty="0" err="1"/>
              <a:t>Annex</a:t>
            </a:r>
            <a:r>
              <a:rPr lang="hr-HR" sz="2400" dirty="0"/>
              <a:t> A – </a:t>
            </a:r>
            <a:r>
              <a:rPr lang="hr-HR" sz="2400" dirty="0" err="1"/>
              <a:t>over</a:t>
            </a:r>
            <a:r>
              <a:rPr lang="hr-HR" sz="2400" dirty="0"/>
              <a:t> POTS</a:t>
            </a:r>
          </a:p>
          <a:p>
            <a:pPr lvl="1"/>
            <a:r>
              <a:rPr lang="hr-HR" sz="2000" dirty="0"/>
              <a:t>a) ATU-C (DS) s preklapanjem spektara (EC)</a:t>
            </a:r>
          </a:p>
          <a:p>
            <a:pPr lvl="2"/>
            <a:r>
              <a:rPr lang="hr-HR" sz="1800" dirty="0"/>
              <a:t>od 25,875 </a:t>
            </a:r>
            <a:r>
              <a:rPr lang="hr-HR" sz="1800" dirty="0" err="1"/>
              <a:t>kHz</a:t>
            </a:r>
            <a:r>
              <a:rPr lang="hr-HR" sz="1800" dirty="0"/>
              <a:t> do 2208 </a:t>
            </a:r>
            <a:r>
              <a:rPr lang="hr-HR" sz="1800" dirty="0" err="1"/>
              <a:t>kHz</a:t>
            </a:r>
            <a:r>
              <a:rPr lang="hr-HR" sz="1800" dirty="0"/>
              <a:t>, NSC = 512</a:t>
            </a:r>
          </a:p>
          <a:p>
            <a:pPr lvl="1"/>
            <a:r>
              <a:rPr lang="hr-HR" sz="2000" dirty="0"/>
              <a:t>b) ATU-C (DS) bez preklapanja spektara (FDD)</a:t>
            </a:r>
          </a:p>
          <a:p>
            <a:pPr lvl="2"/>
            <a:r>
              <a:rPr lang="hr-HR" sz="1800" dirty="0"/>
              <a:t>od 138 </a:t>
            </a:r>
            <a:r>
              <a:rPr lang="hr-HR" sz="1800" dirty="0" err="1"/>
              <a:t>kHz</a:t>
            </a:r>
            <a:r>
              <a:rPr lang="hr-HR" sz="1800" dirty="0"/>
              <a:t> do 2208 </a:t>
            </a:r>
            <a:r>
              <a:rPr lang="hr-HR" sz="1800" dirty="0" err="1"/>
              <a:t>kHz</a:t>
            </a:r>
            <a:endParaRPr lang="hr-HR" sz="1800" dirty="0"/>
          </a:p>
          <a:p>
            <a:pPr lvl="1"/>
            <a:r>
              <a:rPr lang="hr-HR" sz="2000" dirty="0"/>
              <a:t>c) ATU-R (US)</a:t>
            </a:r>
          </a:p>
          <a:p>
            <a:pPr lvl="2"/>
            <a:r>
              <a:rPr lang="hr-HR" sz="1800" dirty="0"/>
              <a:t>od 25,875 </a:t>
            </a:r>
            <a:r>
              <a:rPr lang="hr-HR" sz="1800" dirty="0" err="1"/>
              <a:t>kHz</a:t>
            </a:r>
            <a:r>
              <a:rPr lang="hr-HR" sz="1800" dirty="0"/>
              <a:t> do 138 </a:t>
            </a:r>
            <a:r>
              <a:rPr lang="hr-HR" sz="1800" dirty="0" err="1"/>
              <a:t>kHz</a:t>
            </a:r>
            <a:r>
              <a:rPr lang="hr-HR" sz="1800" dirty="0"/>
              <a:t>, NSC = 32</a:t>
            </a:r>
          </a:p>
          <a:p>
            <a:pPr lvl="2"/>
            <a:r>
              <a:rPr lang="hr-HR" sz="1800" dirty="0" err="1"/>
              <a:t>NSC</a:t>
            </a:r>
            <a:r>
              <a:rPr lang="hr-HR" sz="1800" dirty="0"/>
              <a:t> – broj </a:t>
            </a:r>
            <a:r>
              <a:rPr lang="hr-HR" sz="1800" dirty="0" err="1"/>
              <a:t>potkanala</a:t>
            </a:r>
            <a:endParaRPr lang="hr-HR" sz="1800" dirty="0"/>
          </a:p>
          <a:p>
            <a:r>
              <a:rPr lang="hr-HR" sz="2400" dirty="0" err="1"/>
              <a:t>Annex</a:t>
            </a:r>
            <a:r>
              <a:rPr lang="hr-HR" sz="2400" dirty="0"/>
              <a:t> B – </a:t>
            </a:r>
            <a:r>
              <a:rPr lang="hr-HR" sz="2400" dirty="0" err="1"/>
              <a:t>over</a:t>
            </a:r>
            <a:r>
              <a:rPr lang="hr-HR" sz="2400" dirty="0"/>
              <a:t> ISDN</a:t>
            </a:r>
          </a:p>
          <a:p>
            <a:pPr lvl="1"/>
            <a:r>
              <a:rPr lang="hr-HR" sz="2000" dirty="0"/>
              <a:t>a) ATU-C (DS) s preklapanjem spektara (EC)</a:t>
            </a:r>
          </a:p>
          <a:p>
            <a:pPr lvl="2"/>
            <a:r>
              <a:rPr lang="hr-HR" sz="1800" dirty="0"/>
              <a:t>od 120 </a:t>
            </a:r>
            <a:r>
              <a:rPr lang="hr-HR" sz="1800" dirty="0" err="1"/>
              <a:t>kHz</a:t>
            </a:r>
            <a:r>
              <a:rPr lang="hr-HR" sz="1800" dirty="0"/>
              <a:t> do 2208 </a:t>
            </a:r>
            <a:r>
              <a:rPr lang="hr-HR" sz="1800" dirty="0" err="1"/>
              <a:t>kHz</a:t>
            </a:r>
            <a:r>
              <a:rPr lang="hr-HR" sz="1800" dirty="0"/>
              <a:t>, NSC = 512</a:t>
            </a:r>
          </a:p>
          <a:p>
            <a:pPr lvl="1"/>
            <a:r>
              <a:rPr lang="hr-HR" sz="2000" dirty="0"/>
              <a:t>b) ATU-C (DS) bez preklapanja spektara (FDD)</a:t>
            </a:r>
          </a:p>
          <a:p>
            <a:pPr lvl="2"/>
            <a:r>
              <a:rPr lang="hr-HR" sz="1800" dirty="0"/>
              <a:t>od 254 </a:t>
            </a:r>
            <a:r>
              <a:rPr lang="hr-HR" sz="1800" dirty="0" err="1"/>
              <a:t>kHz</a:t>
            </a:r>
            <a:r>
              <a:rPr lang="hr-HR" sz="1800" dirty="0"/>
              <a:t> do 2208 </a:t>
            </a:r>
            <a:r>
              <a:rPr lang="hr-HR" sz="1800" dirty="0" err="1"/>
              <a:t>kHz</a:t>
            </a:r>
            <a:endParaRPr lang="hr-HR" sz="1800" dirty="0"/>
          </a:p>
          <a:p>
            <a:pPr lvl="1"/>
            <a:r>
              <a:rPr lang="hr-HR" sz="2000" dirty="0"/>
              <a:t>c) ATU-R (US)</a:t>
            </a:r>
          </a:p>
          <a:p>
            <a:pPr lvl="2"/>
            <a:r>
              <a:rPr lang="hr-HR" sz="1800" dirty="0"/>
              <a:t>od 25,875 </a:t>
            </a:r>
            <a:r>
              <a:rPr lang="hr-HR" sz="1800" dirty="0" err="1"/>
              <a:t>kHz</a:t>
            </a:r>
            <a:r>
              <a:rPr lang="hr-HR" sz="1800" dirty="0"/>
              <a:t> do 138 </a:t>
            </a:r>
            <a:r>
              <a:rPr lang="hr-HR" sz="1800" dirty="0" err="1"/>
              <a:t>kHz</a:t>
            </a:r>
            <a:r>
              <a:rPr lang="hr-HR" sz="1800" dirty="0"/>
              <a:t>, NSC = 64</a:t>
            </a:r>
          </a:p>
          <a:p>
            <a:endParaRPr lang="hr-HR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24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69AC6-F671-4738-90A5-068B7788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Inačice ADSL2+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2400" dirty="0" err="1"/>
              <a:t>Annex</a:t>
            </a:r>
            <a:r>
              <a:rPr lang="hr-HR" sz="2400" dirty="0"/>
              <a:t> I – </a:t>
            </a:r>
            <a:r>
              <a:rPr lang="en-US" sz="2400" dirty="0"/>
              <a:t>All-digital mode ADSL with improved spectral</a:t>
            </a:r>
            <a:r>
              <a:rPr lang="hr-HR" sz="2400" dirty="0"/>
              <a:t> </a:t>
            </a:r>
            <a:r>
              <a:rPr lang="en-US" sz="2400" dirty="0"/>
              <a:t>compatibility with ADSL over POTS</a:t>
            </a:r>
            <a:endParaRPr lang="hr-HR" sz="2400" dirty="0"/>
          </a:p>
          <a:p>
            <a:pPr lvl="1"/>
            <a:r>
              <a:rPr lang="hr-HR" sz="1800" dirty="0"/>
              <a:t>a) ATU-C (DS) s preklapanjem spektara (EC)</a:t>
            </a:r>
          </a:p>
          <a:p>
            <a:pPr lvl="2"/>
            <a:r>
              <a:rPr lang="hr-HR" sz="1600" dirty="0"/>
              <a:t>od 3 </a:t>
            </a:r>
            <a:r>
              <a:rPr lang="hr-HR" sz="1600" dirty="0" err="1"/>
              <a:t>kHz</a:t>
            </a:r>
            <a:r>
              <a:rPr lang="hr-HR" sz="1600" dirty="0"/>
              <a:t> do 2208 </a:t>
            </a:r>
            <a:r>
              <a:rPr lang="hr-HR" sz="1600" dirty="0" err="1"/>
              <a:t>kHz</a:t>
            </a:r>
            <a:r>
              <a:rPr lang="hr-HR" sz="1600" dirty="0"/>
              <a:t>, NSC = 512</a:t>
            </a:r>
          </a:p>
          <a:p>
            <a:pPr lvl="1"/>
            <a:r>
              <a:rPr lang="hr-HR" sz="1800" dirty="0"/>
              <a:t>b) ATU-C (DS) bez preklapanja spektara (FDD)</a:t>
            </a:r>
          </a:p>
          <a:p>
            <a:pPr lvl="2"/>
            <a:r>
              <a:rPr lang="hr-HR" sz="1600" dirty="0"/>
              <a:t>od 138 </a:t>
            </a:r>
            <a:r>
              <a:rPr lang="hr-HR" sz="1600" dirty="0" err="1"/>
              <a:t>kHz</a:t>
            </a:r>
            <a:r>
              <a:rPr lang="hr-HR" sz="1600" dirty="0"/>
              <a:t> do 2208 </a:t>
            </a:r>
            <a:r>
              <a:rPr lang="hr-HR" sz="1600" dirty="0" err="1"/>
              <a:t>kHz</a:t>
            </a:r>
            <a:endParaRPr lang="hr-HR" sz="1600" dirty="0"/>
          </a:p>
          <a:p>
            <a:pPr lvl="1"/>
            <a:r>
              <a:rPr lang="hr-HR" sz="1800" dirty="0"/>
              <a:t>c) ATU-R (US)</a:t>
            </a:r>
          </a:p>
          <a:p>
            <a:pPr lvl="2"/>
            <a:r>
              <a:rPr lang="hr-HR" sz="1600" dirty="0"/>
              <a:t>od 3 </a:t>
            </a:r>
            <a:r>
              <a:rPr lang="hr-HR" sz="1600" dirty="0" err="1"/>
              <a:t>kHz</a:t>
            </a:r>
            <a:r>
              <a:rPr lang="hr-HR" sz="1600" dirty="0"/>
              <a:t> do 138 </a:t>
            </a:r>
            <a:r>
              <a:rPr lang="hr-HR" sz="1600" dirty="0" err="1"/>
              <a:t>kHz</a:t>
            </a:r>
            <a:r>
              <a:rPr lang="hr-HR" sz="1600" dirty="0"/>
              <a:t>, NSC = 32</a:t>
            </a:r>
          </a:p>
          <a:p>
            <a:r>
              <a:rPr lang="hr-HR" sz="2400" dirty="0" err="1"/>
              <a:t>Annex</a:t>
            </a:r>
            <a:r>
              <a:rPr lang="hr-HR" sz="2400" dirty="0"/>
              <a:t> J – </a:t>
            </a:r>
            <a:r>
              <a:rPr lang="en-US" sz="2400" dirty="0"/>
              <a:t>All-digital mode ADSL with improved spectral</a:t>
            </a:r>
            <a:r>
              <a:rPr lang="hr-HR" sz="2400" dirty="0"/>
              <a:t> </a:t>
            </a:r>
            <a:r>
              <a:rPr lang="en-US" sz="2400" dirty="0"/>
              <a:t>compatibility with ADSL over </a:t>
            </a:r>
            <a:r>
              <a:rPr lang="hr-HR" sz="2400" dirty="0"/>
              <a:t>ISDN</a:t>
            </a:r>
          </a:p>
          <a:p>
            <a:pPr lvl="1"/>
            <a:r>
              <a:rPr lang="hr-HR" sz="1800" dirty="0"/>
              <a:t>a) ATU-C (DS) s preklapanjem spektara (EC)</a:t>
            </a:r>
          </a:p>
          <a:p>
            <a:pPr lvl="2"/>
            <a:r>
              <a:rPr lang="hr-HR" sz="1600" dirty="0"/>
              <a:t>od 3 </a:t>
            </a:r>
            <a:r>
              <a:rPr lang="hr-HR" sz="1600" dirty="0" err="1"/>
              <a:t>kHz</a:t>
            </a:r>
            <a:r>
              <a:rPr lang="hr-HR" sz="1600" dirty="0"/>
              <a:t> do 2208 </a:t>
            </a:r>
            <a:r>
              <a:rPr lang="hr-HR" sz="1600" dirty="0" err="1"/>
              <a:t>kHz</a:t>
            </a:r>
            <a:r>
              <a:rPr lang="hr-HR" sz="1600" dirty="0"/>
              <a:t>, NSC = 512</a:t>
            </a:r>
          </a:p>
          <a:p>
            <a:pPr lvl="1"/>
            <a:r>
              <a:rPr lang="hr-HR" sz="1800" dirty="0"/>
              <a:t>b) ATU-C (DS) bez preklapanja spektara (FDD)</a:t>
            </a:r>
          </a:p>
          <a:p>
            <a:pPr lvl="2"/>
            <a:r>
              <a:rPr lang="hr-HR" sz="1600" dirty="0"/>
              <a:t>od 254 </a:t>
            </a:r>
            <a:r>
              <a:rPr lang="hr-HR" sz="1600" dirty="0" err="1"/>
              <a:t>kHz</a:t>
            </a:r>
            <a:r>
              <a:rPr lang="hr-HR" sz="1600" dirty="0"/>
              <a:t> do 2208 </a:t>
            </a:r>
            <a:r>
              <a:rPr lang="hr-HR" sz="1600" dirty="0" err="1"/>
              <a:t>kHz</a:t>
            </a:r>
            <a:endParaRPr lang="hr-HR" sz="1600" dirty="0"/>
          </a:p>
          <a:p>
            <a:pPr lvl="1"/>
            <a:r>
              <a:rPr lang="hr-HR" sz="1800" dirty="0"/>
              <a:t>c) ATU-R (US)</a:t>
            </a:r>
          </a:p>
          <a:p>
            <a:pPr lvl="2"/>
            <a:r>
              <a:rPr lang="hr-HR" sz="1600" dirty="0"/>
              <a:t>od 3 </a:t>
            </a:r>
            <a:r>
              <a:rPr lang="hr-HR" sz="1600" dirty="0" err="1"/>
              <a:t>kHz</a:t>
            </a:r>
            <a:r>
              <a:rPr lang="hr-HR" sz="1600" dirty="0"/>
              <a:t> do 138 &lt; </a:t>
            </a:r>
            <a:r>
              <a:rPr lang="hr-HR" sz="1600" i="1" dirty="0"/>
              <a:t>f</a:t>
            </a:r>
            <a:r>
              <a:rPr lang="hr-HR" sz="1600" dirty="0"/>
              <a:t> &lt; 276 </a:t>
            </a:r>
            <a:r>
              <a:rPr lang="hr-HR" sz="1600" dirty="0" err="1"/>
              <a:t>kHz</a:t>
            </a:r>
            <a:r>
              <a:rPr lang="hr-HR" sz="1600" dirty="0"/>
              <a:t> (9 opcija, ADLU-</a:t>
            </a:r>
            <a:r>
              <a:rPr lang="hr-HR" sz="1600" i="1" dirty="0"/>
              <a:t>xy</a:t>
            </a:r>
            <a:r>
              <a:rPr lang="hr-HR" sz="1600" dirty="0"/>
              <a:t>), NSC = 64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25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5DE60-F34F-4A8A-9475-0CE79128B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2800" dirty="0"/>
              <a:t>Ovisnost prijenosne brzine o duljini linije i broju aktivnih linija u osnovnoj kabelskoj grupi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536" y="980728"/>
            <a:ext cx="8420100" cy="3744416"/>
          </a:xfrm>
        </p:spPr>
        <p:txBody>
          <a:bodyPr/>
          <a:lstStyle/>
          <a:p>
            <a:r>
              <a:rPr lang="hr-HR" sz="2400" dirty="0"/>
              <a:t>primjer konstrukcije kabela (TK-00 i TK-59)</a:t>
            </a:r>
          </a:p>
          <a:p>
            <a:pPr lvl="1"/>
            <a:r>
              <a:rPr lang="hr-HR" sz="2000" dirty="0"/>
              <a:t>osnovna kabelska grupa s 5 četvorki/10 parica</a:t>
            </a:r>
          </a:p>
          <a:p>
            <a:pPr lvl="1"/>
            <a:endParaRPr lang="hr-HR" sz="2000" dirty="0"/>
          </a:p>
          <a:p>
            <a:pPr lvl="1"/>
            <a:endParaRPr lang="hr-HR" sz="2000" dirty="0"/>
          </a:p>
          <a:p>
            <a:pPr lvl="1"/>
            <a:endParaRPr lang="hr-HR" sz="2000" dirty="0"/>
          </a:p>
          <a:p>
            <a:pPr lvl="1"/>
            <a:endParaRPr lang="hr-HR" sz="2000" dirty="0"/>
          </a:p>
          <a:p>
            <a:pPr lvl="1"/>
            <a:endParaRPr lang="hr-HR" sz="2000" dirty="0"/>
          </a:p>
          <a:p>
            <a:pPr lvl="1"/>
            <a:endParaRPr lang="hr-HR" sz="2000" dirty="0"/>
          </a:p>
          <a:p>
            <a:pPr lvl="1"/>
            <a:endParaRPr lang="hr-HR" sz="2000" dirty="0"/>
          </a:p>
          <a:p>
            <a:pPr lvl="1"/>
            <a:endParaRPr lang="hr-HR" sz="2000" dirty="0"/>
          </a:p>
          <a:p>
            <a:pPr lvl="1"/>
            <a:endParaRPr lang="hr-HR" sz="2000" dirty="0"/>
          </a:p>
          <a:p>
            <a:pPr lvl="1"/>
            <a:endParaRPr lang="hr-HR" sz="2000" dirty="0"/>
          </a:p>
          <a:p>
            <a:pPr lvl="1"/>
            <a:endParaRPr lang="hr-HR" sz="2000" dirty="0"/>
          </a:p>
          <a:p>
            <a:pPr lvl="1"/>
            <a:r>
              <a:rPr lang="hr-HR" sz="2000" dirty="0"/>
              <a:t>osnovni problem: preslušavanja između parica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2640" y="1916832"/>
            <a:ext cx="1944216" cy="194660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217" y="4005064"/>
            <a:ext cx="5117062" cy="1900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 l="4248" t="1286" r="5750" b="1572"/>
          <a:stretch>
            <a:fillRect/>
          </a:stretch>
        </p:blipFill>
        <p:spPr bwMode="auto">
          <a:xfrm>
            <a:off x="5165754" y="1684249"/>
            <a:ext cx="4652596" cy="407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26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008F6-2E47-4E49-9492-9D1B67ED0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8379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Arhitekture </a:t>
            </a:r>
            <a:r>
              <a:rPr lang="hr-HR" dirty="0" err="1"/>
              <a:t>FTTX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980728"/>
            <a:ext cx="8420100" cy="504056"/>
          </a:xfrm>
        </p:spPr>
        <p:txBody>
          <a:bodyPr/>
          <a:lstStyle/>
          <a:p>
            <a:r>
              <a:rPr lang="hr-HR" sz="2400" dirty="0"/>
              <a:t>arhitektura od točke do točke (P-P, </a:t>
            </a:r>
            <a:r>
              <a:rPr lang="hr-HR" sz="2400" dirty="0" err="1"/>
              <a:t>P2P</a:t>
            </a:r>
            <a:r>
              <a:rPr lang="hr-HR" sz="2400" dirty="0"/>
              <a:t>) – samo optika</a:t>
            </a:r>
          </a:p>
          <a:p>
            <a:r>
              <a:rPr lang="hr-HR" sz="2400" dirty="0"/>
              <a:t>arhitektura od točke prema većem broju točaka (P-MP)</a:t>
            </a:r>
          </a:p>
          <a:p>
            <a:pPr lvl="1"/>
            <a:r>
              <a:rPr lang="hr-HR" sz="2000" dirty="0"/>
              <a:t> neke arhitekture (</a:t>
            </a:r>
            <a:r>
              <a:rPr lang="hr-HR" sz="2000" dirty="0" err="1"/>
              <a:t>FTTC</a:t>
            </a:r>
            <a:r>
              <a:rPr lang="hr-HR" sz="2000" dirty="0"/>
              <a:t>, </a:t>
            </a:r>
            <a:r>
              <a:rPr lang="hr-HR" sz="2000" dirty="0" err="1"/>
              <a:t>FTTCab</a:t>
            </a:r>
            <a:r>
              <a:rPr lang="hr-HR" sz="2000" dirty="0"/>
              <a:t>) uključuju i korištenje </a:t>
            </a:r>
            <a:r>
              <a:rPr lang="hr-HR" sz="2000" dirty="0" err="1"/>
              <a:t>DSL</a:t>
            </a:r>
            <a:r>
              <a:rPr lang="hr-HR" sz="2000" dirty="0"/>
              <a:t>-a od ONU-a do NT-a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2522063"/>
              </p:ext>
            </p:extLst>
          </p:nvPr>
        </p:nvGraphicFramePr>
        <p:xfrm>
          <a:off x="632520" y="2636912"/>
          <a:ext cx="8464550" cy="356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29" name="Visio" r:id="rId3" imgW="5914949" imgH="2699614" progId="Visio.Drawing.11">
                  <p:embed/>
                </p:oleObj>
              </mc:Choice>
              <mc:Fallback>
                <p:oleObj name="Visio" r:id="rId3" imgW="5914949" imgH="2699614" progId="Visio.Drawing.11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520" y="2636912"/>
                        <a:ext cx="8464550" cy="3567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27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77CE1-49E2-40EC-81E2-0AB26B15A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19103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VDSL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28864" y="1340768"/>
            <a:ext cx="5996802" cy="3001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Group 4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2843407"/>
              </p:ext>
            </p:extLst>
          </p:nvPr>
        </p:nvGraphicFramePr>
        <p:xfrm>
          <a:off x="848544" y="4653136"/>
          <a:ext cx="7992888" cy="1691303"/>
        </p:xfrm>
        <a:graphic>
          <a:graphicData uri="http://schemas.openxmlformats.org/drawingml/2006/table">
            <a:tbl>
              <a:tblPr/>
              <a:tblGrid>
                <a:gridCol w="1642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8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5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55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18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Inačica</a:t>
                      </a: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VDSL-a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Domet (m)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Dolazna</a:t>
                      </a: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GB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brzina</a:t>
                      </a: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(Mbit/s)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Odlazna brzina (Mbit/s)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40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asimetrična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900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26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40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asimetrična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300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52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40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simetrična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900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40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simetrična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300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26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26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48544" y="4221088"/>
            <a:ext cx="792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>
                <a:latin typeface="+mn-lt"/>
              </a:rPr>
              <a:t>primjer konfiguracija prijenosnih brzina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28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04" y="980728"/>
            <a:ext cx="8674546" cy="936104"/>
          </a:xfrm>
        </p:spPr>
        <p:txBody>
          <a:bodyPr/>
          <a:lstStyle/>
          <a:p>
            <a:r>
              <a:rPr lang="hr-HR" sz="2400" dirty="0"/>
              <a:t>dio koncepta FTTCab i FTTC (FTTN)</a:t>
            </a:r>
          </a:p>
          <a:p>
            <a:r>
              <a:rPr lang="hr-HR" sz="2400" dirty="0"/>
              <a:t>referentni model:</a:t>
            </a:r>
          </a:p>
          <a:p>
            <a:pPr lvl="1"/>
            <a:r>
              <a:rPr lang="hr-HR" sz="2000" dirty="0"/>
              <a:t>DMT</a:t>
            </a:r>
          </a:p>
          <a:p>
            <a:pPr lvl="2"/>
            <a:r>
              <a:rPr lang="hr-HR" sz="1600" dirty="0"/>
              <a:t>256 do 4096 nosioca</a:t>
            </a:r>
            <a:endParaRPr lang="hr-HR" dirty="0"/>
          </a:p>
          <a:p>
            <a:pPr lvl="2"/>
            <a:r>
              <a:rPr lang="hr-HR" sz="1600" dirty="0"/>
              <a:t>do 15 bita po podnosiocu</a:t>
            </a:r>
            <a:r>
              <a:rPr lang="hr-HR" dirty="0"/>
              <a:t>;</a:t>
            </a:r>
          </a:p>
          <a:p>
            <a:pPr lvl="2"/>
            <a:r>
              <a:rPr lang="el-GR" sz="1600" dirty="0"/>
              <a:t>Δ</a:t>
            </a:r>
            <a:r>
              <a:rPr lang="hr-HR" sz="1600" i="1" dirty="0"/>
              <a:t>f</a:t>
            </a:r>
            <a:r>
              <a:rPr lang="hr-HR" sz="1600" dirty="0"/>
              <a:t> = 4,3125 kHz ili</a:t>
            </a:r>
          </a:p>
          <a:p>
            <a:pPr lvl="2"/>
            <a:r>
              <a:rPr lang="el-GR" sz="1600" dirty="0"/>
              <a:t>Δ</a:t>
            </a:r>
            <a:r>
              <a:rPr lang="hr-HR" sz="1600" i="1" dirty="0"/>
              <a:t>f</a:t>
            </a:r>
            <a:r>
              <a:rPr lang="hr-HR" sz="1600" dirty="0"/>
              <a:t> = 8,625 </a:t>
            </a:r>
            <a:r>
              <a:rPr lang="hr-HR" sz="1600" dirty="0" err="1"/>
              <a:t>kHz</a:t>
            </a:r>
            <a:endParaRPr lang="hr-HR" sz="1600" dirty="0"/>
          </a:p>
          <a:p>
            <a:pPr lvl="3"/>
            <a:r>
              <a:rPr lang="hr-HR" sz="1600" dirty="0"/>
              <a:t>za kraće linije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F7C3A-C0BA-4C40-AFD9-42699A85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078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Referentni model primjene VDSL-a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5212" y="990694"/>
            <a:ext cx="6099687" cy="269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60512" y="2050598"/>
            <a:ext cx="3024336" cy="432048"/>
          </a:xfrm>
        </p:spPr>
        <p:txBody>
          <a:bodyPr/>
          <a:lstStyle/>
          <a:p>
            <a:r>
              <a:rPr lang="hr-HR" sz="2000" dirty="0"/>
              <a:t>s razdjelnikom snage</a:t>
            </a:r>
          </a:p>
        </p:txBody>
      </p:sp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0244" y="3689446"/>
            <a:ext cx="5904655" cy="2683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6"/>
          <p:cNvSpPr txBox="1">
            <a:spLocks/>
          </p:cNvSpPr>
          <p:nvPr/>
        </p:nvSpPr>
        <p:spPr bwMode="auto">
          <a:xfrm>
            <a:off x="488504" y="4749350"/>
            <a:ext cx="302433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70505"/>
              </a:buClr>
              <a:buSzPct val="75000"/>
              <a:buFont typeface="Symbol" pitchFamily="18" charset="2"/>
              <a:buChar char="¨"/>
              <a:tabLst/>
              <a:defRPr/>
            </a:pPr>
            <a:r>
              <a:rPr kumimoji="0" lang="hr-H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bez razdjelnika snage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29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FA085-B4F0-49F6-933D-3F8294B44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B808C-6B95-484D-9491-1E27994D568A}"/>
              </a:ext>
            </a:extLst>
          </p:cNvPr>
          <p:cNvSpPr txBox="1"/>
          <p:nvPr/>
        </p:nvSpPr>
        <p:spPr>
          <a:xfrm>
            <a:off x="200472" y="3628474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600" dirty="0" err="1">
                <a:latin typeface="Arial" panose="020B0604020202020204" pitchFamily="34" charset="0"/>
                <a:cs typeface="Arial" panose="020B0604020202020204" pitchFamily="34" charset="0"/>
              </a:rPr>
              <a:t>VTU</a:t>
            </a:r>
            <a:r>
              <a:rPr lang="hr-HR" sz="1600" dirty="0">
                <a:latin typeface="Arial" panose="020B0604020202020204" pitchFamily="34" charset="0"/>
                <a:cs typeface="Arial" panose="020B0604020202020204" pitchFamily="34" charset="0"/>
              </a:rPr>
              <a:t>-O – </a:t>
            </a:r>
            <a:r>
              <a:rPr lang="hr-HR" sz="1600" dirty="0" err="1">
                <a:latin typeface="Arial" panose="020B0604020202020204" pitchFamily="34" charset="0"/>
                <a:cs typeface="Arial" panose="020B0604020202020204" pitchFamily="34" charset="0"/>
              </a:rPr>
              <a:t>VDSL</a:t>
            </a:r>
            <a:r>
              <a:rPr lang="hr-H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Transceiver Unit at the Optical Network Unit</a:t>
            </a:r>
            <a:endParaRPr lang="hr-H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r-H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4BB03-9B7B-475C-94F1-0E2085FE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Upredena parica i </a:t>
            </a:r>
            <a:r>
              <a:rPr lang="hr-HR" dirty="0" err="1"/>
              <a:t>parični</a:t>
            </a:r>
            <a:r>
              <a:rPr lang="hr-HR" dirty="0"/>
              <a:t> kabel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F825-CD8B-4E63-9798-7DDC1BB3B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528" y="5277846"/>
            <a:ext cx="8746554" cy="1031473"/>
          </a:xfrm>
        </p:spPr>
        <p:txBody>
          <a:bodyPr/>
          <a:lstStyle/>
          <a:p>
            <a:r>
              <a:rPr lang="hr-HR" dirty="0"/>
              <a:t>engl. </a:t>
            </a:r>
            <a:r>
              <a:rPr lang="hr-HR" i="1" dirty="0" err="1"/>
              <a:t>twisted</a:t>
            </a:r>
            <a:r>
              <a:rPr lang="hr-HR" i="1" dirty="0"/>
              <a:t> </a:t>
            </a:r>
            <a:r>
              <a:rPr lang="hr-HR" i="1" dirty="0" err="1"/>
              <a:t>pair</a:t>
            </a:r>
            <a:r>
              <a:rPr lang="hr-HR" i="1" dirty="0"/>
              <a:t> </a:t>
            </a:r>
            <a:r>
              <a:rPr lang="hr-HR" dirty="0"/>
              <a:t>(</a:t>
            </a:r>
            <a:r>
              <a:rPr lang="hr-HR" dirty="0" err="1"/>
              <a:t>TP</a:t>
            </a:r>
            <a:r>
              <a:rPr lang="hr-HR" dirty="0"/>
              <a:t>)	</a:t>
            </a:r>
            <a:r>
              <a:rPr lang="hr-HR" dirty="0" err="1"/>
              <a:t>parični</a:t>
            </a:r>
            <a:r>
              <a:rPr lang="hr-HR" dirty="0"/>
              <a:t> kabel s 50 parica</a:t>
            </a:r>
          </a:p>
          <a:p>
            <a:pPr lvl="1"/>
            <a:r>
              <a:rPr lang="hr-HR" dirty="0"/>
              <a:t>konektor za telefonsku paricu: </a:t>
            </a:r>
            <a:r>
              <a:rPr lang="hr-HR" dirty="0" err="1"/>
              <a:t>RJ11</a:t>
            </a:r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5C12D-8045-4431-A213-0BE722372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6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FD4FD-3D63-4966-B8D1-348B9D6DA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353C7-B5AC-4595-ADDA-AE9FE2CD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3</a:t>
            </a:fld>
            <a:endParaRPr lang="en-US" sz="1600" dirty="0">
              <a:latin typeface="Times New Roman" pitchFamily="18" charset="0"/>
            </a:endParaRPr>
          </a:p>
        </p:txBody>
      </p:sp>
      <p:pic>
        <p:nvPicPr>
          <p:cNvPr id="178178" name="Picture 2" descr="Slikovni rezultat za twisted pair telecom cable">
            <a:extLst>
              <a:ext uri="{FF2B5EF4-FFF2-40B4-BE49-F238E27FC236}">
                <a16:creationId xmlns:a16="http://schemas.microsoft.com/office/drawing/2014/main" id="{3207BBC5-CBC0-45E9-9F33-890FAEF7F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992" y="1262792"/>
            <a:ext cx="487680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180" name="Picture 4" descr="Slikovni rezultat za twisted pair telephone cable">
            <a:extLst>
              <a:ext uri="{FF2B5EF4-FFF2-40B4-BE49-F238E27FC236}">
                <a16:creationId xmlns:a16="http://schemas.microsoft.com/office/drawing/2014/main" id="{64DE5C4E-BD8A-4C74-A91E-6A2E9849D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004662"/>
            <a:ext cx="4345310" cy="43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4A9860-214B-4822-BE1D-30037B1F2163}"/>
              </a:ext>
            </a:extLst>
          </p:cNvPr>
          <p:cNvSpPr txBox="1"/>
          <p:nvPr/>
        </p:nvSpPr>
        <p:spPr>
          <a:xfrm>
            <a:off x="2232422" y="1746176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latin typeface="+mn-lt"/>
              </a:rPr>
              <a:t>vodič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513047-E688-493E-ADA7-4161349A9A0A}"/>
              </a:ext>
            </a:extLst>
          </p:cNvPr>
          <p:cNvCxnSpPr/>
          <p:nvPr/>
        </p:nvCxnSpPr>
        <p:spPr bwMode="auto">
          <a:xfrm>
            <a:off x="3057686" y="2011733"/>
            <a:ext cx="840333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58383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8DB6F9-BF76-4A21-BE82-8C618C0BE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252" y="1133535"/>
            <a:ext cx="4862252" cy="5226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E0B301-CF4B-45A4-B012-A387E7F5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Razlika u primjeni između ADSL-a i </a:t>
            </a:r>
            <a:r>
              <a:rPr lang="hr-HR" dirty="0" err="1"/>
              <a:t>VDSL</a:t>
            </a:r>
            <a:r>
              <a:rPr lang="hr-HR" dirty="0"/>
              <a:t>-a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7E8C1-5EEE-4053-831D-DA3BD51A5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96" y="1133534"/>
            <a:ext cx="4320480" cy="5109079"/>
          </a:xfrm>
        </p:spPr>
        <p:txBody>
          <a:bodyPr/>
          <a:lstStyle/>
          <a:p>
            <a:r>
              <a:rPr lang="hr-HR" dirty="0"/>
              <a:t>ADSL se obično implementira iz centrale</a:t>
            </a:r>
          </a:p>
          <a:p>
            <a:pPr lvl="1"/>
            <a:r>
              <a:rPr lang="hr-HR" dirty="0"/>
              <a:t>moguća upotreba udaljenog terminala (RT)</a:t>
            </a:r>
          </a:p>
          <a:p>
            <a:r>
              <a:rPr lang="hr-HR" dirty="0" err="1"/>
              <a:t>VDSL</a:t>
            </a:r>
            <a:r>
              <a:rPr lang="hr-HR" dirty="0"/>
              <a:t> se uglavnom implementira korištenjem RT-a ili udaljenih ojačanih </a:t>
            </a:r>
            <a:r>
              <a:rPr lang="hr-HR" dirty="0" err="1"/>
              <a:t>DSLAM</a:t>
            </a:r>
            <a:r>
              <a:rPr lang="hr-HR" dirty="0"/>
              <a:t>-a</a:t>
            </a:r>
          </a:p>
          <a:p>
            <a:pPr lvl="1"/>
            <a:r>
              <a:rPr lang="hr-HR" dirty="0"/>
              <a:t>smještaju se bliže korisniku – kraća linija i veća prijenosna brzina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71D02-3851-46FD-B668-4AE75C31D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6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D3C05-4A38-4925-AD28-FB6242884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3F536-60D1-454F-A668-3DD0CBE7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30</a:t>
            </a:fld>
            <a:endParaRPr lang="en-US" sz="1600" dirty="0">
              <a:latin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6657A9-79A4-49C6-BB4A-0DC0374D6E72}"/>
              </a:ext>
            </a:extLst>
          </p:cNvPr>
          <p:cNvSpPr txBox="1"/>
          <p:nvPr/>
        </p:nvSpPr>
        <p:spPr>
          <a:xfrm>
            <a:off x="7545288" y="5229200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err="1">
                <a:latin typeface="Arial" panose="020B0604020202020204" pitchFamily="34" charset="0"/>
                <a:cs typeface="Arial" panose="020B0604020202020204" pitchFamily="34" charset="0"/>
              </a:rPr>
              <a:t>hardened</a:t>
            </a:r>
            <a:r>
              <a:rPr lang="hr-H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1600" dirty="0" err="1">
                <a:latin typeface="Arial" panose="020B0604020202020204" pitchFamily="34" charset="0"/>
                <a:cs typeface="Arial" panose="020B0604020202020204" pitchFamily="34" charset="0"/>
              </a:rPr>
              <a:t>DSLAM</a:t>
            </a:r>
            <a:endParaRPr lang="hr-H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304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Funkcije na fizičkom sloju </a:t>
            </a:r>
            <a:r>
              <a:rPr lang="hr-HR" dirty="0" err="1"/>
              <a:t>VDSL</a:t>
            </a:r>
            <a:r>
              <a:rPr lang="hr-HR" dirty="0"/>
              <a:t>-a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2400" i="1" dirty="0" err="1"/>
              <a:t>scrambling</a:t>
            </a:r>
            <a:r>
              <a:rPr lang="hr-HR" sz="2400" dirty="0"/>
              <a:t> (kodiranje </a:t>
            </a:r>
            <a:r>
              <a:rPr lang="hr-HR" sz="2400" dirty="0" err="1"/>
              <a:t>pseudoslučajnim</a:t>
            </a:r>
            <a:r>
              <a:rPr lang="hr-HR" sz="2400" dirty="0"/>
              <a:t> slijedom)</a:t>
            </a:r>
          </a:p>
          <a:p>
            <a:pPr lvl="1"/>
            <a:r>
              <a:rPr lang="hr-HR" sz="2000" dirty="0"/>
              <a:t>da se izbjegnu nepovoljni sljedovi bita</a:t>
            </a:r>
          </a:p>
          <a:p>
            <a:r>
              <a:rPr lang="hr-HR" sz="2400" dirty="0"/>
              <a:t>FEC</a:t>
            </a:r>
          </a:p>
          <a:p>
            <a:pPr lvl="1"/>
            <a:r>
              <a:rPr lang="hr-HR" sz="2000" dirty="0"/>
              <a:t>Reed-</a:t>
            </a:r>
            <a:r>
              <a:rPr lang="hr-HR" sz="2000" dirty="0" err="1"/>
              <a:t>Solomonov</a:t>
            </a:r>
            <a:r>
              <a:rPr lang="hr-HR" sz="2000" dirty="0"/>
              <a:t> kod za zaštitu od pogrešaka</a:t>
            </a:r>
          </a:p>
          <a:p>
            <a:pPr lvl="1"/>
            <a:r>
              <a:rPr lang="hr-HR" sz="2000" dirty="0"/>
              <a:t>na </a:t>
            </a:r>
            <a:r>
              <a:rPr lang="hr-HR" sz="2000" i="1" dirty="0"/>
              <a:t>K</a:t>
            </a:r>
            <a:r>
              <a:rPr lang="hr-HR" sz="2000" dirty="0"/>
              <a:t> okteta podataka dodaje </a:t>
            </a:r>
            <a:r>
              <a:rPr lang="hr-HR" sz="2000" i="1" dirty="0"/>
              <a:t>R</a:t>
            </a:r>
            <a:r>
              <a:rPr lang="hr-HR" sz="2000" dirty="0"/>
              <a:t> </a:t>
            </a:r>
            <a:r>
              <a:rPr lang="hr-HR" sz="2000" dirty="0" err="1"/>
              <a:t>redundatnih</a:t>
            </a:r>
            <a:r>
              <a:rPr lang="hr-HR" sz="2000" dirty="0"/>
              <a:t> okteta</a:t>
            </a:r>
          </a:p>
          <a:p>
            <a:pPr lvl="1"/>
            <a:r>
              <a:rPr lang="hr-HR" sz="2000" i="1" dirty="0"/>
              <a:t>N</a:t>
            </a:r>
            <a:r>
              <a:rPr lang="hr-HR" sz="2000" dirty="0"/>
              <a:t> = </a:t>
            </a:r>
            <a:r>
              <a:rPr lang="hr-HR" sz="2000" i="1" dirty="0"/>
              <a:t>K</a:t>
            </a:r>
            <a:r>
              <a:rPr lang="hr-HR" sz="2000" dirty="0"/>
              <a:t> + </a:t>
            </a:r>
            <a:r>
              <a:rPr lang="hr-HR" sz="2000" i="1" dirty="0"/>
              <a:t>R</a:t>
            </a:r>
            <a:r>
              <a:rPr lang="hr-HR" sz="2000" dirty="0"/>
              <a:t>, </a:t>
            </a:r>
            <a:r>
              <a:rPr lang="hr-HR" sz="2000" i="1" dirty="0"/>
              <a:t>N</a:t>
            </a:r>
            <a:r>
              <a:rPr lang="hr-HR" sz="2000" dirty="0"/>
              <a:t> </a:t>
            </a:r>
            <a:r>
              <a:rPr lang="hr-HR" sz="2000" dirty="0">
                <a:sym typeface="Symbol"/>
              </a:rPr>
              <a:t> </a:t>
            </a:r>
            <a:r>
              <a:rPr lang="hr-HR" sz="2000" dirty="0"/>
              <a:t>255, (</a:t>
            </a:r>
            <a:r>
              <a:rPr lang="hr-HR" sz="2000" i="1" dirty="0"/>
              <a:t>N</a:t>
            </a:r>
            <a:r>
              <a:rPr lang="hr-HR" sz="2000" dirty="0"/>
              <a:t>, </a:t>
            </a:r>
            <a:r>
              <a:rPr lang="hr-HR" sz="2000" i="1" dirty="0"/>
              <a:t>K</a:t>
            </a:r>
            <a:r>
              <a:rPr lang="hr-HR" sz="2000" dirty="0"/>
              <a:t>) = (144, 128) ili (240, 224)</a:t>
            </a:r>
          </a:p>
          <a:p>
            <a:r>
              <a:rPr lang="hr-HR" sz="2400" dirty="0"/>
              <a:t>prepletanje (</a:t>
            </a:r>
            <a:r>
              <a:rPr lang="hr-HR" sz="2400" i="1" dirty="0" err="1"/>
              <a:t>interleaving</a:t>
            </a:r>
            <a:r>
              <a:rPr lang="hr-HR" sz="2400" dirty="0"/>
              <a:t>)</a:t>
            </a:r>
          </a:p>
          <a:p>
            <a:pPr lvl="1"/>
            <a:r>
              <a:rPr lang="hr-HR" sz="2000" dirty="0"/>
              <a:t>za zaštitu od </a:t>
            </a:r>
            <a:r>
              <a:rPr lang="hr-HR" sz="2000" dirty="0" err="1"/>
              <a:t>usnopljenih</a:t>
            </a:r>
            <a:r>
              <a:rPr lang="hr-HR" sz="2000" dirty="0"/>
              <a:t> pogrešaka (</a:t>
            </a:r>
            <a:r>
              <a:rPr lang="hr-HR" sz="2000" i="1" dirty="0" err="1"/>
              <a:t>bursty</a:t>
            </a:r>
            <a:r>
              <a:rPr lang="hr-HR" sz="2000" i="1" dirty="0"/>
              <a:t> </a:t>
            </a:r>
            <a:r>
              <a:rPr lang="hr-HR" sz="2000" i="1" dirty="0" err="1"/>
              <a:t>errors</a:t>
            </a:r>
            <a:r>
              <a:rPr lang="hr-HR" sz="2000" dirty="0"/>
              <a:t>)</a:t>
            </a:r>
          </a:p>
          <a:p>
            <a:pPr lvl="1"/>
            <a:r>
              <a:rPr lang="hr-HR" sz="2000" dirty="0"/>
              <a:t>djeluje nad RS kodnim riječima, do </a:t>
            </a:r>
            <a:r>
              <a:rPr lang="hr-HR" sz="2000" dirty="0" err="1"/>
              <a:t>max</a:t>
            </a:r>
            <a:r>
              <a:rPr lang="hr-HR" sz="2000" dirty="0"/>
              <a:t>. 64 </a:t>
            </a:r>
            <a:r>
              <a:rPr lang="hr-HR" sz="2000" dirty="0" err="1"/>
              <a:t>tiječi</a:t>
            </a:r>
            <a:endParaRPr lang="hr-HR" sz="2000" dirty="0"/>
          </a:p>
          <a:p>
            <a:r>
              <a:rPr lang="hr-HR" sz="2400" dirty="0"/>
              <a:t>blokovsko prepletanje</a:t>
            </a:r>
          </a:p>
          <a:p>
            <a:r>
              <a:rPr lang="hr-HR" sz="2400" dirty="0" err="1"/>
              <a:t>konvolucijsko</a:t>
            </a:r>
            <a:r>
              <a:rPr lang="hr-HR" sz="2400" dirty="0"/>
              <a:t> prepletanje</a:t>
            </a:r>
          </a:p>
          <a:p>
            <a:pPr lvl="2"/>
            <a:r>
              <a:rPr lang="hr-HR" sz="1800" dirty="0"/>
              <a:t>duljina bloka </a:t>
            </a:r>
            <a:r>
              <a:rPr lang="hr-HR" sz="1800" dirty="0" err="1"/>
              <a:t>prepletača</a:t>
            </a:r>
            <a:r>
              <a:rPr lang="hr-HR" sz="1800" dirty="0"/>
              <a:t> </a:t>
            </a:r>
            <a:r>
              <a:rPr lang="hr-HR" sz="1800" i="1" dirty="0"/>
              <a:t>I</a:t>
            </a:r>
            <a:r>
              <a:rPr lang="hr-HR" sz="1800" dirty="0"/>
              <a:t> (</a:t>
            </a:r>
            <a:r>
              <a:rPr lang="hr-HR" sz="1800" i="1" dirty="0"/>
              <a:t>N</a:t>
            </a:r>
            <a:r>
              <a:rPr lang="hr-HR" sz="1800" dirty="0"/>
              <a:t> = </a:t>
            </a:r>
            <a:r>
              <a:rPr lang="hr-HR" sz="1800" i="1" dirty="0"/>
              <a:t>k</a:t>
            </a:r>
            <a:r>
              <a:rPr lang="hr-HR" sz="1800" dirty="0">
                <a:sym typeface="Symbol"/>
              </a:rPr>
              <a:t></a:t>
            </a:r>
            <a:r>
              <a:rPr lang="hr-HR" sz="1800" i="1" dirty="0"/>
              <a:t>I</a:t>
            </a:r>
            <a:r>
              <a:rPr lang="hr-HR" sz="1800" dirty="0"/>
              <a:t>), dubina prepletanja </a:t>
            </a:r>
            <a:r>
              <a:rPr lang="hr-HR" sz="1800" i="1" dirty="0"/>
              <a:t>D</a:t>
            </a:r>
            <a:r>
              <a:rPr lang="hr-HR" sz="1800" dirty="0"/>
              <a:t> = </a:t>
            </a:r>
            <a:r>
              <a:rPr lang="hr-HR" sz="1800" i="1" dirty="0"/>
              <a:t>M</a:t>
            </a:r>
            <a:r>
              <a:rPr lang="hr-HR" sz="1800" dirty="0">
                <a:sym typeface="Symbol"/>
              </a:rPr>
              <a:t></a:t>
            </a:r>
            <a:r>
              <a:rPr lang="hr-HR" sz="1800" i="1" dirty="0"/>
              <a:t>I</a:t>
            </a:r>
            <a:r>
              <a:rPr lang="hr-HR" sz="1800" dirty="0"/>
              <a:t> + 1</a:t>
            </a:r>
          </a:p>
          <a:p>
            <a:pPr lvl="2"/>
            <a:r>
              <a:rPr lang="hr-HR" sz="1800" dirty="0"/>
              <a:t>doprinos kašnjenju s kraja na kraj (predaja i prijem, prepletanje i raspletanje): </a:t>
            </a:r>
            <a:r>
              <a:rPr lang="hr-HR" sz="1800" i="1" dirty="0"/>
              <a:t>M</a:t>
            </a:r>
            <a:r>
              <a:rPr lang="hr-HR" sz="1800" dirty="0">
                <a:sym typeface="Symbol"/>
              </a:rPr>
              <a:t></a:t>
            </a:r>
            <a:r>
              <a:rPr lang="hr-HR" sz="1800" i="1" dirty="0"/>
              <a:t>I</a:t>
            </a:r>
            <a:r>
              <a:rPr lang="hr-HR" sz="1800" dirty="0">
                <a:sym typeface="Symbol"/>
              </a:rPr>
              <a:t></a:t>
            </a:r>
            <a:r>
              <a:rPr lang="hr-HR" sz="1800" i="1" dirty="0"/>
              <a:t>(I – </a:t>
            </a:r>
            <a:r>
              <a:rPr lang="hr-HR" sz="1800" dirty="0"/>
              <a:t>1</a:t>
            </a:r>
            <a:r>
              <a:rPr lang="hr-HR" sz="1800" i="1" dirty="0"/>
              <a:t>) </a:t>
            </a:r>
            <a:r>
              <a:rPr lang="hr-HR" sz="1800" dirty="0"/>
              <a:t>okteta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31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B2BC4-4A88-4242-B627-2958E28C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Blokovsko prepletanje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5229200"/>
            <a:ext cx="8420100" cy="1152128"/>
          </a:xfrm>
        </p:spPr>
        <p:txBody>
          <a:bodyPr/>
          <a:lstStyle/>
          <a:p>
            <a:r>
              <a:rPr lang="hr-HR" sz="2000" i="1" dirty="0"/>
              <a:t>I</a:t>
            </a:r>
            <a:r>
              <a:rPr lang="hr-HR" sz="2000" dirty="0"/>
              <a:t> (duljina bloka) = 7, </a:t>
            </a:r>
            <a:r>
              <a:rPr lang="hr-HR" sz="2000" i="1" dirty="0"/>
              <a:t>d</a:t>
            </a:r>
            <a:r>
              <a:rPr lang="hr-HR" sz="2000" dirty="0"/>
              <a:t> (dubina) = 4</a:t>
            </a:r>
          </a:p>
          <a:p>
            <a:r>
              <a:rPr lang="hr-HR" sz="2000" dirty="0"/>
              <a:t>ako kod može ispraviti do 2 pogreške, i ako je duljina kodne riječi </a:t>
            </a:r>
            <a:r>
              <a:rPr lang="hr-HR" sz="2000" i="1" dirty="0"/>
              <a:t>n</a:t>
            </a:r>
            <a:r>
              <a:rPr lang="hr-HR" sz="2000" dirty="0"/>
              <a:t> = </a:t>
            </a:r>
            <a:r>
              <a:rPr lang="hr-HR" sz="2000" i="1" dirty="0"/>
              <a:t>I</a:t>
            </a:r>
            <a:r>
              <a:rPr lang="hr-HR" sz="2000" dirty="0"/>
              <a:t>,  snop od osam pogrešaka će biti ispravljen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8744" y="980728"/>
            <a:ext cx="4467225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32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96928-745B-446F-A2E3-A8230A2A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VDSL okvir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512" y="980728"/>
            <a:ext cx="8420100" cy="2134561"/>
          </a:xfrm>
        </p:spPr>
        <p:txBody>
          <a:bodyPr/>
          <a:lstStyle/>
          <a:p>
            <a:r>
              <a:rPr lang="hr-HR" sz="2000" dirty="0"/>
              <a:t>struktura okvira na </a:t>
            </a:r>
            <a:r>
              <a:rPr lang="hr-HR" sz="2000" dirty="0" err="1"/>
              <a:t>podsloju</a:t>
            </a:r>
            <a:r>
              <a:rPr lang="hr-HR" sz="2000" dirty="0"/>
              <a:t> PMS-TC (dio fizičkog sloja)</a:t>
            </a:r>
          </a:p>
          <a:p>
            <a:pPr lvl="1"/>
            <a:r>
              <a:rPr lang="hr-HR" sz="1600" dirty="0"/>
              <a:t>isti format okvira u oba smjera prijenosa (DS i US)</a:t>
            </a:r>
          </a:p>
          <a:p>
            <a:r>
              <a:rPr lang="hr-HR" sz="2000" dirty="0"/>
              <a:t>svako polje F-kanala prenosi jednu "brzu" RS kodnu riječ</a:t>
            </a:r>
          </a:p>
          <a:p>
            <a:pPr lvl="1"/>
            <a:r>
              <a:rPr lang="hr-HR" sz="1600" dirty="0"/>
              <a:t>nema prepletanja</a:t>
            </a:r>
          </a:p>
          <a:p>
            <a:pPr lvl="1"/>
            <a:r>
              <a:rPr lang="hr-HR" sz="1600" dirty="0"/>
              <a:t>F = PF + RF (</a:t>
            </a:r>
            <a:r>
              <a:rPr lang="hr-HR" sz="1600" dirty="0" err="1"/>
              <a:t>FEC</a:t>
            </a:r>
            <a:r>
              <a:rPr lang="hr-HR" sz="1600" dirty="0"/>
              <a:t>) </a:t>
            </a:r>
            <a:r>
              <a:rPr lang="hr-HR" sz="1600" dirty="0">
                <a:latin typeface="+mj-lt"/>
                <a:ea typeface="Verdana" panose="020B0604030504040204" pitchFamily="34" charset="0"/>
              </a:rPr>
              <a:t>≤ 180 okteta, minimum iznosi 0 okteta</a:t>
            </a:r>
            <a:endParaRPr lang="hr-HR" sz="1600" dirty="0">
              <a:latin typeface="+mj-lt"/>
            </a:endParaRPr>
          </a:p>
          <a:p>
            <a:r>
              <a:rPr lang="hr-HR" sz="2000" dirty="0"/>
              <a:t>svako polje S-kanala prenosi jednu "sporu" RS kodnu riječ</a:t>
            </a:r>
          </a:p>
          <a:p>
            <a:pPr lvl="1"/>
            <a:r>
              <a:rPr lang="hr-HR" sz="1800" dirty="0"/>
              <a:t>ta riječ prolazi kroz </a:t>
            </a:r>
            <a:r>
              <a:rPr lang="hr-HR" sz="1800" dirty="0" err="1"/>
              <a:t>konvolucijski</a:t>
            </a:r>
            <a:r>
              <a:rPr lang="hr-HR" sz="1800" dirty="0"/>
              <a:t> </a:t>
            </a:r>
            <a:r>
              <a:rPr lang="hr-HR" sz="1800" dirty="0" err="1"/>
              <a:t>prepletač</a:t>
            </a:r>
            <a:endParaRPr lang="hr-HR" sz="1800" dirty="0"/>
          </a:p>
          <a:p>
            <a:pPr lvl="1"/>
            <a:r>
              <a:rPr lang="hr-HR" sz="1800" dirty="0"/>
              <a:t>S = OC (3 okteta) + PS (</a:t>
            </a:r>
            <a:r>
              <a:rPr lang="hr-HR" sz="1800" dirty="0" err="1"/>
              <a:t>Slow</a:t>
            </a:r>
            <a:r>
              <a:rPr lang="hr-HR" sz="1800" dirty="0"/>
              <a:t> </a:t>
            </a:r>
            <a:r>
              <a:rPr lang="hr-HR" sz="1800" dirty="0" err="1"/>
              <a:t>Payload</a:t>
            </a:r>
            <a:r>
              <a:rPr lang="hr-HR" sz="1800" dirty="0"/>
              <a:t>) + 16 okteta (</a:t>
            </a:r>
            <a:r>
              <a:rPr lang="hr-HR" sz="1800" dirty="0" err="1"/>
              <a:t>FEC</a:t>
            </a:r>
            <a:r>
              <a:rPr lang="hr-HR" sz="1800" dirty="0"/>
              <a:t>) </a:t>
            </a:r>
            <a:r>
              <a:rPr lang="hr-HR" sz="1800" dirty="0">
                <a:ea typeface="Verdana" panose="020B0604030504040204" pitchFamily="34" charset="0"/>
              </a:rPr>
              <a:t>≤ 200 okteta</a:t>
            </a:r>
          </a:p>
          <a:p>
            <a:pPr lvl="2"/>
            <a:r>
              <a:rPr lang="hr-HR" sz="1400" dirty="0">
                <a:ea typeface="Verdana" panose="020B0604030504040204" pitchFamily="34" charset="0"/>
              </a:rPr>
              <a:t>minimalna duljina S = 20 okteta</a:t>
            </a:r>
            <a:endParaRPr lang="hr-HR" sz="1400" dirty="0"/>
          </a:p>
          <a:p>
            <a:r>
              <a:rPr lang="hr-HR" sz="2000" dirty="0"/>
              <a:t>vrijednosti od </a:t>
            </a:r>
            <a:r>
              <a:rPr lang="hr-HR" sz="2000" i="1" dirty="0"/>
              <a:t>F</a:t>
            </a:r>
            <a:r>
              <a:rPr lang="hr-HR" sz="2000" dirty="0"/>
              <a:t> i </a:t>
            </a:r>
            <a:r>
              <a:rPr lang="hr-HR" sz="2000" i="1" dirty="0"/>
              <a:t>S</a:t>
            </a:r>
            <a:r>
              <a:rPr lang="hr-HR" sz="2000" dirty="0"/>
              <a:t> moraju biti parne</a:t>
            </a:r>
          </a:p>
          <a:p>
            <a:pPr marL="0" indent="0">
              <a:buNone/>
            </a:pPr>
            <a:endParaRPr lang="hr-HR" sz="2000" dirty="0"/>
          </a:p>
          <a:p>
            <a:endParaRPr lang="hr-HR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6616" y="4293096"/>
            <a:ext cx="6912768" cy="1772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33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F51E0-15E5-4B1A-AFD5-5E4542A91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Struktura DMT superokvira u VDSL2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pic>
        <p:nvPicPr>
          <p:cNvPr id="1075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2600" y="980728"/>
            <a:ext cx="7920880" cy="1674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2492896"/>
            <a:ext cx="8420100" cy="3816424"/>
          </a:xfrm>
        </p:spPr>
        <p:txBody>
          <a:bodyPr/>
          <a:lstStyle/>
          <a:p>
            <a:r>
              <a:rPr lang="hr-HR" sz="2400" dirty="0"/>
              <a:t>svaki DMT okvir ekvivalentan je jednom DMT simbolu</a:t>
            </a:r>
          </a:p>
          <a:p>
            <a:pPr lvl="1"/>
            <a:r>
              <a:rPr lang="hr-HR" sz="2000" dirty="0"/>
              <a:t>DMT simbol je zbroj moduliranih podnosioca</a:t>
            </a:r>
          </a:p>
          <a:p>
            <a:pPr lvl="2"/>
            <a:r>
              <a:rPr lang="hr-HR" sz="1600" dirty="0"/>
              <a:t>broj podnosioca ovisi o profilu</a:t>
            </a:r>
          </a:p>
          <a:p>
            <a:pPr lvl="2"/>
            <a:r>
              <a:rPr lang="hr-HR" sz="1600" dirty="0"/>
              <a:t>definiran u G.993.2</a:t>
            </a:r>
          </a:p>
          <a:p>
            <a:pPr lvl="1"/>
            <a:r>
              <a:rPr lang="hr-HR" sz="2000" dirty="0"/>
              <a:t>razmak između podnosioca</a:t>
            </a:r>
          </a:p>
          <a:p>
            <a:pPr lvl="2"/>
            <a:r>
              <a:rPr lang="el-GR" sz="1600" dirty="0"/>
              <a:t>Δ</a:t>
            </a:r>
            <a:r>
              <a:rPr lang="hr-HR" sz="1600" i="1" dirty="0"/>
              <a:t>f</a:t>
            </a:r>
            <a:r>
              <a:rPr lang="hr-HR" sz="1600" dirty="0"/>
              <a:t> = 4,3125 </a:t>
            </a:r>
            <a:r>
              <a:rPr lang="hr-HR" sz="1600" dirty="0" err="1"/>
              <a:t>kHz</a:t>
            </a:r>
            <a:r>
              <a:rPr lang="hr-HR" sz="1600" dirty="0"/>
              <a:t> ili</a:t>
            </a:r>
          </a:p>
          <a:p>
            <a:pPr lvl="2"/>
            <a:r>
              <a:rPr lang="el-GR" sz="1600" dirty="0"/>
              <a:t>Δ</a:t>
            </a:r>
            <a:r>
              <a:rPr lang="hr-HR" sz="1600" i="1" dirty="0"/>
              <a:t>f</a:t>
            </a:r>
            <a:r>
              <a:rPr lang="hr-HR" sz="1600" dirty="0"/>
              <a:t> = 8,625 </a:t>
            </a:r>
            <a:r>
              <a:rPr lang="hr-HR" sz="1600" dirty="0" err="1"/>
              <a:t>kHz</a:t>
            </a:r>
            <a:r>
              <a:rPr lang="hr-HR" sz="1600" dirty="0"/>
              <a:t> (samo za profil 30a)</a:t>
            </a:r>
          </a:p>
          <a:p>
            <a:pPr lvl="1"/>
            <a:r>
              <a:rPr lang="hr-HR" sz="2000" dirty="0"/>
              <a:t>pri moduliranju podnosioca koristi se modulacija QAM</a:t>
            </a:r>
          </a:p>
          <a:p>
            <a:r>
              <a:rPr lang="hr-HR" sz="2400" dirty="0"/>
              <a:t>trajanje </a:t>
            </a:r>
            <a:r>
              <a:rPr lang="hr-HR" sz="2400" dirty="0" err="1"/>
              <a:t>supeorkvira</a:t>
            </a:r>
            <a:r>
              <a:rPr lang="hr-HR" sz="2400" dirty="0"/>
              <a:t> ovisi o </a:t>
            </a:r>
            <a:r>
              <a:rPr lang="el-GR" sz="2400" dirty="0"/>
              <a:t>Δ</a:t>
            </a:r>
            <a:r>
              <a:rPr lang="hr-HR" sz="2400" i="1" dirty="0"/>
              <a:t>f</a:t>
            </a:r>
            <a:r>
              <a:rPr lang="hr-HR" sz="2400" dirty="0"/>
              <a:t> i o cikličnoj ekstenziji</a:t>
            </a:r>
          </a:p>
          <a:p>
            <a:pPr lvl="1"/>
            <a:r>
              <a:rPr lang="hr-HR" sz="1600" dirty="0"/>
              <a:t>za </a:t>
            </a:r>
            <a:r>
              <a:rPr lang="el-GR" sz="1600" dirty="0"/>
              <a:t>Δ</a:t>
            </a:r>
            <a:r>
              <a:rPr lang="hr-HR" sz="1600" i="1" dirty="0"/>
              <a:t>f</a:t>
            </a:r>
            <a:r>
              <a:rPr lang="hr-HR" sz="1600" dirty="0"/>
              <a:t> = 4,3125 </a:t>
            </a:r>
            <a:r>
              <a:rPr lang="hr-HR" sz="1600" dirty="0" err="1"/>
              <a:t>kHz</a:t>
            </a:r>
            <a:r>
              <a:rPr lang="hr-HR" sz="1600" dirty="0"/>
              <a:t> i cikličnu ekstenziju 5/64 trajanja simbola iznosi 64,25 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34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7A7A8-7098-49E7-BA22-128AC8E75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1100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Dodjela frekvencijskih pojaseva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980728"/>
            <a:ext cx="8746554" cy="1584176"/>
          </a:xfrm>
        </p:spPr>
        <p:txBody>
          <a:bodyPr/>
          <a:lstStyle/>
          <a:p>
            <a:r>
              <a:rPr lang="hr-HR" sz="2400" dirty="0"/>
              <a:t>frekvencijski planovi (</a:t>
            </a:r>
            <a:r>
              <a:rPr lang="hr-HR" sz="2400" i="1" dirty="0" err="1"/>
              <a:t>frequency</a:t>
            </a:r>
            <a:r>
              <a:rPr lang="hr-HR" sz="2400" i="1" dirty="0"/>
              <a:t> plan</a:t>
            </a:r>
            <a:r>
              <a:rPr lang="hr-HR" sz="2400" dirty="0"/>
              <a:t>, </a:t>
            </a:r>
            <a:r>
              <a:rPr lang="hr-HR" sz="2400" i="1" dirty="0"/>
              <a:t>band plan</a:t>
            </a:r>
            <a:r>
              <a:rPr lang="hr-HR" sz="2400" dirty="0"/>
              <a:t>)</a:t>
            </a:r>
          </a:p>
          <a:p>
            <a:pPr lvl="1"/>
            <a:r>
              <a:rPr lang="hr-HR" sz="2000" dirty="0"/>
              <a:t>frekvencije </a:t>
            </a:r>
            <a:r>
              <a:rPr lang="hr-HR" sz="2000" i="1" dirty="0"/>
              <a:t>f</a:t>
            </a:r>
            <a:r>
              <a:rPr lang="hr-HR" sz="2000" baseline="-25000" dirty="0"/>
              <a:t>0</a:t>
            </a:r>
            <a:r>
              <a:rPr lang="hr-HR" sz="2000" dirty="0"/>
              <a:t> do</a:t>
            </a:r>
            <a:r>
              <a:rPr lang="hr-HR" sz="2000" i="1" dirty="0"/>
              <a:t> f</a:t>
            </a:r>
            <a:r>
              <a:rPr lang="hr-HR" sz="2000" baseline="-25000" dirty="0"/>
              <a:t>5</a:t>
            </a:r>
            <a:r>
              <a:rPr lang="hr-HR" sz="2000" i="1" dirty="0"/>
              <a:t> </a:t>
            </a:r>
            <a:r>
              <a:rPr lang="hr-HR" sz="2000" dirty="0"/>
              <a:t>određene aneksima</a:t>
            </a:r>
          </a:p>
          <a:p>
            <a:pPr lvl="2"/>
            <a:r>
              <a:rPr lang="hr-HR" sz="1600" dirty="0"/>
              <a:t>Europa koristi G.993.1 </a:t>
            </a:r>
            <a:r>
              <a:rPr lang="hr-HR" sz="1600" dirty="0" err="1"/>
              <a:t>Annex</a:t>
            </a:r>
            <a:r>
              <a:rPr lang="hr-HR" sz="1600" dirty="0"/>
              <a:t> B (ranije Plan 997) ili </a:t>
            </a:r>
            <a:r>
              <a:rPr lang="hr-HR" sz="1600" dirty="0" err="1"/>
              <a:t>Annex</a:t>
            </a:r>
            <a:r>
              <a:rPr lang="hr-HR" sz="1600" dirty="0"/>
              <a:t> A (+ restrikcije ETSI-a)</a:t>
            </a:r>
          </a:p>
          <a:p>
            <a:pPr lvl="2"/>
            <a:r>
              <a:rPr lang="hr-HR" sz="1600" dirty="0"/>
              <a:t>u Americi G.993.1 </a:t>
            </a:r>
            <a:r>
              <a:rPr lang="hr-HR" sz="1600" dirty="0" err="1"/>
              <a:t>Annex</a:t>
            </a:r>
            <a:r>
              <a:rPr lang="hr-HR" sz="1600" dirty="0"/>
              <a:t> A (ranije plan 998 )</a:t>
            </a:r>
          </a:p>
          <a:p>
            <a:pPr lvl="2"/>
            <a:r>
              <a:rPr lang="hr-HR" sz="1600" dirty="0"/>
              <a:t>u Švedskoj G.993.1 </a:t>
            </a:r>
            <a:r>
              <a:rPr lang="hr-HR" sz="1600" dirty="0" err="1"/>
              <a:t>Annex</a:t>
            </a:r>
            <a:r>
              <a:rPr lang="hr-HR" sz="1600" dirty="0"/>
              <a:t> C</a:t>
            </a:r>
          </a:p>
          <a:p>
            <a:pPr lvl="1"/>
            <a:r>
              <a:rPr lang="hr-HR" sz="2000" dirty="0"/>
              <a:t>pojas propuštanja od 138 kHz do 12 MHz</a:t>
            </a:r>
          </a:p>
          <a:p>
            <a:pPr lvl="1"/>
            <a:r>
              <a:rPr lang="hr-HR" sz="2000" dirty="0"/>
              <a:t>primopredajnici obavezno koriste FDD</a:t>
            </a:r>
          </a:p>
          <a:p>
            <a:endParaRPr lang="hr-H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472" y="3429000"/>
            <a:ext cx="7645120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488" y="4869160"/>
            <a:ext cx="7732953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833320" y="3284984"/>
            <a:ext cx="1872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r-HR" sz="1800" dirty="0">
                <a:latin typeface="+mn-lt"/>
              </a:rPr>
              <a:t>općenita dodjela </a:t>
            </a:r>
            <a:r>
              <a:rPr lang="hr-HR" sz="1800" dirty="0" err="1">
                <a:latin typeface="+mn-lt"/>
              </a:rPr>
              <a:t>potpojasa</a:t>
            </a:r>
            <a:endParaRPr lang="hr-HR" sz="1800" dirty="0"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hr-HR" sz="1800" dirty="0" err="1">
                <a:latin typeface="+mn-lt"/>
              </a:rPr>
              <a:t>potpojas</a:t>
            </a:r>
            <a:r>
              <a:rPr lang="hr-HR" sz="1800" dirty="0">
                <a:latin typeface="+mn-lt"/>
              </a:rPr>
              <a:t> </a:t>
            </a:r>
            <a:r>
              <a:rPr lang="hr-HR" sz="1800" dirty="0" err="1">
                <a:latin typeface="+mn-lt"/>
              </a:rPr>
              <a:t>Opt</a:t>
            </a:r>
            <a:r>
              <a:rPr lang="hr-HR" sz="1800" dirty="0">
                <a:latin typeface="+mn-lt"/>
              </a:rPr>
              <a:t> za DS ili US (inicijalizacija)</a:t>
            </a:r>
          </a:p>
          <a:p>
            <a:endParaRPr lang="hr-HR" sz="1800" dirty="0">
              <a:latin typeface="+mn-lt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4664968" y="4941168"/>
            <a:ext cx="216024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7761312" y="5301208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dirty="0" err="1">
                <a:latin typeface="+mn-lt"/>
              </a:rPr>
              <a:t>Annex</a:t>
            </a:r>
            <a:r>
              <a:rPr lang="hr-HR" sz="2000" dirty="0">
                <a:latin typeface="+mn-lt"/>
              </a:rPr>
              <a:t> B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35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136AE-191A-4269-87FB-EE7AA59F2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8973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VDSL2 profili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512" y="980728"/>
            <a:ext cx="9073008" cy="5328592"/>
          </a:xfrm>
        </p:spPr>
        <p:txBody>
          <a:bodyPr/>
          <a:lstStyle/>
          <a:p>
            <a:r>
              <a:rPr lang="hr-HR" sz="2400" dirty="0"/>
              <a:t>profili 8a, 8b, 8c, 8d, 12a, 12b, 17a, 30a</a:t>
            </a:r>
          </a:p>
          <a:p>
            <a:r>
              <a:rPr lang="hr-HR" sz="2400" dirty="0"/>
              <a:t>profil definira skup parametara koji moraju biti podržani u VDSL2 primopredajniku (</a:t>
            </a:r>
            <a:r>
              <a:rPr lang="hr-HR" sz="2400" i="1" dirty="0" err="1"/>
              <a:t>transceiver</a:t>
            </a:r>
            <a:r>
              <a:rPr lang="hr-HR" sz="2400" dirty="0"/>
              <a:t>)</a:t>
            </a:r>
          </a:p>
          <a:p>
            <a:pPr lvl="1"/>
            <a:r>
              <a:rPr lang="hr-HR" sz="2000" dirty="0"/>
              <a:t>svi parametri: minimalna ukupna snaga u silaznom/uzlaznom smjeru</a:t>
            </a:r>
          </a:p>
          <a:p>
            <a:pPr lvl="2"/>
            <a:r>
              <a:rPr lang="hr-HR" sz="1600" dirty="0"/>
              <a:t>npr. profil 8a – maksimalna ukupna snaga u silaznom smjeru: 17,5 </a:t>
            </a:r>
            <a:r>
              <a:rPr lang="hr-HR" sz="1600" dirty="0" err="1"/>
              <a:t>dBm</a:t>
            </a:r>
            <a:endParaRPr lang="hr-HR" sz="1600" dirty="0"/>
          </a:p>
          <a:p>
            <a:pPr lvl="1"/>
            <a:r>
              <a:rPr lang="hr-HR" sz="2000" dirty="0"/>
              <a:t>maksimalna ukupna snaga u silaznom/uzlaznom smjeru</a:t>
            </a:r>
          </a:p>
          <a:p>
            <a:pPr lvl="1"/>
            <a:r>
              <a:rPr lang="hr-HR" sz="2000" dirty="0"/>
              <a:t>razmak između potkanala (4,3125 </a:t>
            </a:r>
            <a:r>
              <a:rPr lang="hr-HR" sz="2000" dirty="0" err="1"/>
              <a:t>kHz</a:t>
            </a:r>
            <a:r>
              <a:rPr lang="hr-HR" sz="2000" dirty="0"/>
              <a:t>, za 30a 8,625 </a:t>
            </a:r>
            <a:r>
              <a:rPr lang="hr-HR" sz="2000" dirty="0" err="1"/>
              <a:t>kHz</a:t>
            </a:r>
            <a:r>
              <a:rPr lang="hr-HR" sz="2000" dirty="0"/>
              <a:t>)</a:t>
            </a:r>
          </a:p>
          <a:p>
            <a:pPr lvl="1"/>
            <a:r>
              <a:rPr lang="hr-HR" sz="2000" dirty="0"/>
              <a:t>da li je </a:t>
            </a:r>
            <a:r>
              <a:rPr lang="hr-HR" sz="2000" dirty="0" err="1"/>
              <a:t>potpojas</a:t>
            </a:r>
            <a:r>
              <a:rPr lang="hr-HR" sz="2000" dirty="0"/>
              <a:t> US0 podržan ili ne</a:t>
            </a:r>
          </a:p>
          <a:p>
            <a:pPr lvl="1"/>
            <a:r>
              <a:rPr lang="hr-HR" sz="2000" dirty="0"/>
              <a:t>minimalna ukupna podatkovna brzina, za oba smjera zajedno (MBDC)</a:t>
            </a:r>
          </a:p>
          <a:p>
            <a:pPr lvl="2"/>
            <a:r>
              <a:rPr lang="hr-HR" sz="1600" dirty="0"/>
              <a:t>8x – 50 Mbit/s, 12x – 68 Mbit/s, 17a – 100 Mbit/s, 30a – 200 Mbit/s</a:t>
            </a:r>
          </a:p>
          <a:p>
            <a:pPr lvl="1"/>
            <a:r>
              <a:rPr lang="hr-HR" sz="2000" dirty="0"/>
              <a:t>ukupno kašnjenje koje uzrokuju prepletanje i raspletanje</a:t>
            </a:r>
          </a:p>
          <a:p>
            <a:pPr lvl="1"/>
            <a:r>
              <a:rPr lang="hr-HR" sz="2000" dirty="0"/>
              <a:t>maksimalna dubina prepletanja</a:t>
            </a:r>
          </a:p>
          <a:p>
            <a:pPr lvl="1"/>
            <a:r>
              <a:rPr lang="hr-HR" sz="2000" dirty="0"/>
              <a:t>(1/S)</a:t>
            </a:r>
            <a:r>
              <a:rPr lang="hr-HR" sz="2000" baseline="-25000" dirty="0" err="1"/>
              <a:t>max</a:t>
            </a:r>
            <a:r>
              <a:rPr lang="hr-HR" sz="2000" dirty="0"/>
              <a:t> – koliko se najviše RS kodnih riječi šalje u jednom DMT simbolu</a:t>
            </a:r>
          </a:p>
          <a:p>
            <a:pPr lvl="1"/>
            <a:r>
              <a:rPr lang="hr-HR" sz="2000" dirty="0"/>
              <a:t>najviši indeks potkanala koji prenosi podatke u US-u i DS-u</a:t>
            </a:r>
          </a:p>
          <a:p>
            <a:pPr lvl="2"/>
            <a:r>
              <a:rPr lang="hr-HR" sz="1600" dirty="0"/>
              <a:t>specifičan za pojedine frekvencijske planove</a:t>
            </a:r>
          </a:p>
          <a:p>
            <a:endParaRPr lang="hr-HR" sz="2400" dirty="0"/>
          </a:p>
          <a:p>
            <a:endParaRPr lang="hr-HR" sz="2400" dirty="0"/>
          </a:p>
          <a:p>
            <a:endParaRPr lang="hr-HR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36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95239-4283-424E-858E-9A35A4EB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37137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F363F-2D1E-4C1C-88B0-9216A5144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Usporedba prijenosnih brzina za razne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98843-C600-4304-91A1-731B1A115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5801748"/>
            <a:ext cx="8420100" cy="507571"/>
          </a:xfrm>
        </p:spPr>
        <p:txBody>
          <a:bodyPr/>
          <a:lstStyle/>
          <a:p>
            <a:r>
              <a:rPr lang="hr-HR" dirty="0"/>
              <a:t>povećanje brzine profilima efikasno do 600 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275AC-B598-498B-8AE5-3E544382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84054C-44CA-4D63-B4F5-AFB75BF25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37</a:t>
            </a:fld>
            <a:endParaRPr lang="en-US" sz="1400" dirty="0">
              <a:latin typeface="Times New Roman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84C3F-6820-4D4A-B5F8-A4C66D0C9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24" y="1056250"/>
            <a:ext cx="6408712" cy="474549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805121-A6B2-4E4D-A201-D5832BADA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16521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Frekvencijski planovi za VDSL2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536" y="3356992"/>
            <a:ext cx="8420100" cy="1512168"/>
          </a:xfrm>
        </p:spPr>
        <p:txBody>
          <a:bodyPr/>
          <a:lstStyle/>
          <a:p>
            <a:r>
              <a:rPr lang="hr-HR" sz="2400" dirty="0"/>
              <a:t>u području do 12 </a:t>
            </a:r>
            <a:r>
              <a:rPr lang="hr-HR" sz="2400" dirty="0" err="1"/>
              <a:t>MHz</a:t>
            </a:r>
            <a:r>
              <a:rPr lang="hr-HR" sz="2400" dirty="0"/>
              <a:t> definirano 5 </a:t>
            </a:r>
            <a:r>
              <a:rPr lang="hr-HR" sz="2400" dirty="0" err="1"/>
              <a:t>potpojaseva</a:t>
            </a:r>
            <a:endParaRPr lang="hr-HR" sz="2400" dirty="0"/>
          </a:p>
          <a:p>
            <a:pPr lvl="1"/>
            <a:r>
              <a:rPr lang="hr-HR" sz="2000" dirty="0"/>
              <a:t>frekvencije definirane u aneksima A, B, odnosno C</a:t>
            </a:r>
          </a:p>
          <a:p>
            <a:r>
              <a:rPr lang="hr-HR" sz="2400" dirty="0"/>
              <a:t>u području iznad 12 MHZ koristi se barem jedan dodatni US ili DS </a:t>
            </a:r>
            <a:r>
              <a:rPr lang="hr-HR" sz="2400" dirty="0" err="1"/>
              <a:t>potpojas</a:t>
            </a:r>
            <a:endParaRPr lang="hr-HR" sz="2400" dirty="0"/>
          </a:p>
          <a:p>
            <a:pPr lvl="1"/>
            <a:r>
              <a:rPr lang="hr-HR" sz="2000" dirty="0"/>
              <a:t>definirano u ITU-T G.993.2 </a:t>
            </a:r>
            <a:r>
              <a:rPr lang="hr-HR" sz="2000" dirty="0" err="1"/>
              <a:t>Annex</a:t>
            </a:r>
            <a:r>
              <a:rPr lang="hr-HR" sz="2000" dirty="0"/>
              <a:t> A, B i C</a:t>
            </a:r>
          </a:p>
          <a:p>
            <a:endParaRPr lang="hr-HR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632" y="1988840"/>
            <a:ext cx="6468185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920552" y="1052736"/>
            <a:ext cx="8420100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70505"/>
              </a:buClr>
              <a:buSzPct val="75000"/>
              <a:buFont typeface="Symbol" pitchFamily="18" charset="2"/>
              <a:buChar char="¨"/>
              <a:tabLst/>
              <a:defRPr/>
            </a:pPr>
            <a:r>
              <a:rPr kumimoji="0" lang="hr-HR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VDSL2 strogo koristi samo FDD</a:t>
            </a:r>
          </a:p>
          <a:p>
            <a:pPr marL="800100" lvl="1" indent="-342900">
              <a:spcBef>
                <a:spcPct val="20000"/>
              </a:spcBef>
              <a:buClr>
                <a:srgbClr val="D70505"/>
              </a:buClr>
              <a:buSzPct val="75000"/>
              <a:buFont typeface="Symbol" pitchFamily="18" charset="2"/>
              <a:buChar char="¨"/>
            </a:pPr>
            <a:r>
              <a:rPr lang="hr-HR" kern="0" dirty="0">
                <a:latin typeface="+mn-lt"/>
              </a:rPr>
              <a:t>preklapanje pojaseva u US-u i DS-u nije dozvoljeno</a:t>
            </a:r>
            <a:endParaRPr kumimoji="0" lang="hr-HR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70505"/>
              </a:buClr>
              <a:buSzPct val="75000"/>
              <a:buFont typeface="Symbol" pitchFamily="18" charset="2"/>
              <a:buChar char="¨"/>
              <a:tabLst/>
              <a:defRPr/>
            </a:pPr>
            <a:endParaRPr kumimoji="0" lang="hr-HR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38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6B64A-342A-46F7-8CA9-E275FB2CD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Frekvencijski plan ITU-T G.993.2 Annex 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2000" dirty="0"/>
              <a:t>vrijedi za Europu</a:t>
            </a:r>
          </a:p>
          <a:p>
            <a:pPr lvl="1"/>
            <a:r>
              <a:rPr lang="hr-HR" sz="1600" dirty="0"/>
              <a:t>plan A (997), plan B (998)</a:t>
            </a:r>
          </a:p>
          <a:p>
            <a:pPr lvl="1"/>
            <a:r>
              <a:rPr lang="hr-HR" sz="1600" dirty="0"/>
              <a:t>Annex A definira frekvencijski plan za Ameriku , a Annex C za Japan</a:t>
            </a:r>
          </a:p>
          <a:p>
            <a:endParaRPr lang="hr-H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52800" y="1988840"/>
            <a:ext cx="5328592" cy="4251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54632" y="3714437"/>
            <a:ext cx="2491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dirty="0">
                <a:latin typeface="+mj-lt"/>
              </a:rPr>
              <a:t>primjer za profil 12x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39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0A11E-385B-481E-863A-B500074B3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22057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3E8D-2259-4CBF-BB4C-FA284D4B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Lokalna petlja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27BF9-8AD5-4BCE-B189-BFB7F6418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lokalna petlja prema ITU-T </a:t>
            </a:r>
            <a:r>
              <a:rPr lang="hr-HR" dirty="0" err="1"/>
              <a:t>G.101</a:t>
            </a:r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r>
              <a:rPr lang="hr-HR" dirty="0"/>
              <a:t>topologija mreže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064A7-F770-4716-9103-FE61C830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028B4-C166-466E-AC11-D71B2E52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4</a:t>
            </a:fld>
            <a:endParaRPr lang="en-US" sz="1400" dirty="0">
              <a:latin typeface="Times New Roman" pitchFamily="18" charset="0"/>
            </a:endParaRPr>
          </a:p>
        </p:txBody>
      </p:sp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CB889238-478B-484E-A129-8B1853D1E110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464735018"/>
              </p:ext>
            </p:extLst>
          </p:nvPr>
        </p:nvGraphicFramePr>
        <p:xfrm>
          <a:off x="3921125" y="1620969"/>
          <a:ext cx="5040560" cy="1793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40" name="Visio" r:id="rId3" imgW="4186861" imgH="1489375" progId="Visio.Drawing.11">
                  <p:embed/>
                </p:oleObj>
              </mc:Choice>
              <mc:Fallback>
                <p:oleObj name="Visio" r:id="rId3" imgW="4186861" imgH="1489375" progId="Visio.Drawing.11">
                  <p:embed/>
                  <p:pic>
                    <p:nvPicPr>
                      <p:cNvPr id="3" name="Object 7">
                        <a:extLst>
                          <a:ext uri="{FF2B5EF4-FFF2-40B4-BE49-F238E27FC236}">
                            <a16:creationId xmlns:a16="http://schemas.microsoft.com/office/drawing/2014/main" id="{A90ED6B1-3F17-49C0-8CAE-01D7923CFA66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1125" y="1620969"/>
                        <a:ext cx="5040560" cy="1793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7D4AE6CA-CE57-41EB-A9B4-0E178ACC91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481968"/>
              </p:ext>
            </p:extLst>
          </p:nvPr>
        </p:nvGraphicFramePr>
        <p:xfrm>
          <a:off x="4115046" y="3230503"/>
          <a:ext cx="3479554" cy="3036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41" name="Visio" r:id="rId5" imgW="3059108" imgH="2662733" progId="Visio.Drawing.11">
                  <p:embed/>
                </p:oleObj>
              </mc:Choice>
              <mc:Fallback>
                <p:oleObj name="Visio" r:id="rId5" imgW="3059108" imgH="2662733" progId="Visio.Drawing.11">
                  <p:embed/>
                  <p:pic>
                    <p:nvPicPr>
                      <p:cNvPr id="36870" name="Object 3">
                        <a:extLst>
                          <a:ext uri="{FF2B5EF4-FFF2-40B4-BE49-F238E27FC236}">
                            <a16:creationId xmlns:a16="http://schemas.microsoft.com/office/drawing/2014/main" id="{43081F35-ED44-4930-ADAE-A04F5C25E3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5046" y="3230503"/>
                        <a:ext cx="3479554" cy="3036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8">
            <a:extLst>
              <a:ext uri="{FF2B5EF4-FFF2-40B4-BE49-F238E27FC236}">
                <a16:creationId xmlns:a16="http://schemas.microsoft.com/office/drawing/2014/main" id="{7FA1A4CE-F7DB-4F9C-8160-CF2F70B7E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520" y="1950372"/>
            <a:ext cx="357980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Symbol" panose="05050102010706020507" pitchFamily="18" charset="2"/>
              <a:buChar char="¨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&lt;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=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8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r-HR" altLang="sr-Latn-RS" sz="1600" dirty="0">
                <a:latin typeface="Arial" panose="020B0604020202020204" pitchFamily="34" charset="0"/>
              </a:rPr>
              <a:t>ako je lokalna petlja realizirana </a:t>
            </a:r>
            <a:r>
              <a:rPr lang="hr-HR" altLang="sr-Latn-RS" sz="1600" dirty="0" err="1">
                <a:latin typeface="Arial" panose="020B0604020202020204" pitchFamily="34" charset="0"/>
              </a:rPr>
              <a:t>upredenom</a:t>
            </a:r>
            <a:r>
              <a:rPr lang="hr-HR" altLang="sr-Latn-RS" sz="1600" dirty="0">
                <a:latin typeface="Arial" panose="020B0604020202020204" pitchFamily="34" charset="0"/>
              </a:rPr>
              <a:t> paricom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hr-HR" altLang="sr-Latn-RS" sz="1600" dirty="0">
                <a:latin typeface="Arial" panose="020B0604020202020204" pitchFamily="34" charset="0"/>
              </a:rPr>
              <a:t>tada se širokopojasni pristup ostvaruje </a:t>
            </a:r>
            <a:r>
              <a:rPr lang="hr-HR" altLang="sr-Latn-RS" sz="1600" dirty="0" err="1">
                <a:latin typeface="Arial" panose="020B0604020202020204" pitchFamily="34" charset="0"/>
              </a:rPr>
              <a:t>DSL</a:t>
            </a:r>
            <a:r>
              <a:rPr lang="hr-HR" altLang="sr-Latn-RS" sz="1600" dirty="0">
                <a:latin typeface="Arial" panose="020B0604020202020204" pitchFamily="34" charset="0"/>
              </a:rPr>
              <a:t>-tehnologijama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CFFFFD-AB23-49A7-A30D-07BD8E4B8B64}"/>
              </a:ext>
            </a:extLst>
          </p:cNvPr>
          <p:cNvSpPr txBox="1"/>
          <p:nvPr/>
        </p:nvSpPr>
        <p:spPr>
          <a:xfrm>
            <a:off x="804926" y="4365104"/>
            <a:ext cx="30963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600" u="sng" dirty="0">
                <a:latin typeface="Arial" panose="020B0604020202020204" pitchFamily="34" charset="0"/>
              </a:rPr>
              <a:t>problem</a:t>
            </a:r>
            <a:r>
              <a:rPr lang="hr-HR" sz="1600" dirty="0">
                <a:latin typeface="Arial" panose="020B0604020202020204" pitchFamily="34" charset="0"/>
              </a:rPr>
              <a:t>: optimizacija topologije, sa što manje kabela povezati sve korisnike, omogućiti i rezervu za buduće korisnike</a:t>
            </a:r>
          </a:p>
          <a:p>
            <a:r>
              <a:rPr lang="hr-HR" sz="1600" u="sng" dirty="0">
                <a:latin typeface="Arial" panose="020B0604020202020204" pitchFamily="34" charset="0"/>
              </a:rPr>
              <a:t>ograničenje</a:t>
            </a:r>
            <a:r>
              <a:rPr lang="hr-HR" sz="1600" dirty="0">
                <a:latin typeface="Arial" panose="020B0604020202020204" pitchFamily="34" charset="0"/>
              </a:rPr>
              <a:t>: postojeća ili nova kabelska kanalizacija, kabelske cijevi i dr. 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A05687A-EAA6-47C4-8FAF-3AA4970CE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2218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PSD maske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Annex</a:t>
            </a:r>
            <a:r>
              <a:rPr lang="hr-HR" dirty="0"/>
              <a:t> A – regija A – Sjeverna Amerika</a:t>
            </a:r>
          </a:p>
          <a:p>
            <a:r>
              <a:rPr lang="hr-HR" dirty="0" err="1"/>
              <a:t>Annex</a:t>
            </a:r>
            <a:r>
              <a:rPr lang="hr-HR" dirty="0"/>
              <a:t> B – regija B – Europa</a:t>
            </a:r>
          </a:p>
          <a:p>
            <a:pPr lvl="1"/>
            <a:r>
              <a:rPr lang="hr-HR" dirty="0"/>
              <a:t>definirano 12 frekvencijskih planova</a:t>
            </a:r>
          </a:p>
          <a:p>
            <a:pPr lvl="2"/>
            <a:r>
              <a:rPr lang="hr-HR" dirty="0"/>
              <a:t>planovi 997 i 998 – izvorni planovi</a:t>
            </a:r>
          </a:p>
          <a:p>
            <a:pPr lvl="1"/>
            <a:r>
              <a:rPr lang="hr-HR" dirty="0"/>
              <a:t>za pojedine frekvencijske planove definirane su Limit PSD maske</a:t>
            </a:r>
          </a:p>
          <a:p>
            <a:pPr lvl="2"/>
            <a:r>
              <a:rPr lang="hr-HR" dirty="0"/>
              <a:t>B7-x za planove 997 (i proširenja), HPE17 i HPE30</a:t>
            </a:r>
          </a:p>
          <a:p>
            <a:pPr lvl="2"/>
            <a:r>
              <a:rPr lang="hr-HR" dirty="0"/>
              <a:t>B8-x za planove 998 (i proširenja)</a:t>
            </a:r>
          </a:p>
          <a:p>
            <a:r>
              <a:rPr lang="hr-HR" dirty="0" err="1"/>
              <a:t>Annex</a:t>
            </a:r>
            <a:r>
              <a:rPr lang="hr-HR" dirty="0"/>
              <a:t> C – regija C – Japan</a:t>
            </a:r>
          </a:p>
          <a:p>
            <a:r>
              <a:rPr lang="hr-HR" dirty="0"/>
              <a:t>kriterij za odabir profila (npr. brzina) </a:t>
            </a:r>
            <a:r>
              <a:rPr lang="hr-HR" dirty="0">
                <a:sym typeface="Symbol"/>
              </a:rPr>
              <a:t> tablica profila  pronaći frekvencijski plan i odgovarajući aneks  frekvencijski plan   maska </a:t>
            </a:r>
            <a:r>
              <a:rPr lang="hr-HR">
                <a:sym typeface="Symbol"/>
              </a:rPr>
              <a:t>(tablična)</a:t>
            </a:r>
            <a:endParaRPr lang="hr-H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40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828AD-525B-43BF-89F9-FC507481E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Prijenosna brzina DSL-a u kabelu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980728"/>
            <a:ext cx="8420100" cy="4896544"/>
          </a:xfrm>
        </p:spPr>
        <p:txBody>
          <a:bodyPr/>
          <a:lstStyle/>
          <a:p>
            <a:r>
              <a:rPr lang="hr-HR" dirty="0"/>
              <a:t>Prijenosna brzina svake digitalne pretplatničke linije primarno ovisi o:</a:t>
            </a:r>
          </a:p>
          <a:p>
            <a:pPr lvl="1"/>
            <a:r>
              <a:rPr lang="hr-HR" sz="2000" dirty="0"/>
              <a:t>duljini pretplatničke linije (utječe na prijenosnu funkciju linije i na FEXT);</a:t>
            </a:r>
          </a:p>
          <a:p>
            <a:pPr lvl="2"/>
            <a:r>
              <a:rPr lang="hr-HR" sz="1600" dirty="0"/>
              <a:t>prosječna duljina petlje u RH relativno kratka, posebno u gradovima (manje od 1,5 km, odnosno 1 km)</a:t>
            </a:r>
          </a:p>
          <a:p>
            <a:pPr lvl="1"/>
            <a:r>
              <a:rPr lang="hr-HR" sz="2000" dirty="0"/>
              <a:t>vrsti parice/četvorke i konstrukciji kabela (utječe na prijenosnu funkciju linije i na preslušavanja između linija);</a:t>
            </a:r>
          </a:p>
          <a:p>
            <a:pPr lvl="1"/>
            <a:r>
              <a:rPr lang="hr-HR" sz="2000" dirty="0"/>
              <a:t>korištenoj tehnologiji (za svaku DSL tehnologiju ITU-T je definirao spektralne maske koje određuju maksimalnu spektralnu gustoću snage predajnika);</a:t>
            </a:r>
          </a:p>
          <a:p>
            <a:pPr lvl="1"/>
            <a:r>
              <a:rPr lang="hr-HR" sz="2000" dirty="0"/>
              <a:t>zastupljenosti pojedinih prijenosnih tehnologija po paricama/četvorkama u zajedničkom kabelu (što izravno utječe na iznos preslušavanja na promatranu liniju).</a:t>
            </a:r>
          </a:p>
          <a:p>
            <a:endParaRPr lang="hr-H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41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4979E-318A-4B95-A98C-D5BB24437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48748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Prijenosna brzina DSL sustava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980728"/>
            <a:ext cx="6658322" cy="5328592"/>
          </a:xfrm>
        </p:spPr>
        <p:txBody>
          <a:bodyPr/>
          <a:lstStyle/>
          <a:p>
            <a:r>
              <a:rPr lang="hr-HR" sz="2400" dirty="0">
                <a:sym typeface="Symbol"/>
              </a:rPr>
              <a:t>prijenosna brzina </a:t>
            </a:r>
            <a:r>
              <a:rPr lang="hr-HR" sz="2400" i="1" dirty="0">
                <a:sym typeface="Symbol"/>
              </a:rPr>
              <a:t>R</a:t>
            </a:r>
            <a:r>
              <a:rPr lang="hr-HR" sz="2400" dirty="0">
                <a:sym typeface="Symbol"/>
              </a:rPr>
              <a:t>  </a:t>
            </a:r>
            <a:r>
              <a:rPr lang="hr-HR" sz="2400" i="1" dirty="0">
                <a:sym typeface="Symbol"/>
              </a:rPr>
              <a:t>C</a:t>
            </a:r>
          </a:p>
          <a:p>
            <a:pPr lvl="1"/>
            <a:r>
              <a:rPr lang="hr-HR" sz="2000" dirty="0">
                <a:sym typeface="Symbol"/>
              </a:rPr>
              <a:t> </a:t>
            </a:r>
            <a:r>
              <a:rPr lang="hr-HR" sz="2000" dirty="0"/>
              <a:t>–</a:t>
            </a:r>
            <a:r>
              <a:rPr lang="hr-HR" sz="2000" dirty="0">
                <a:sym typeface="Symbol"/>
              </a:rPr>
              <a:t> smanjenje omjera </a:t>
            </a:r>
            <a:r>
              <a:rPr lang="hr-HR" sz="2000" i="1" dirty="0">
                <a:sym typeface="Symbol"/>
              </a:rPr>
              <a:t>S</a:t>
            </a:r>
            <a:r>
              <a:rPr lang="hr-HR" sz="2000" dirty="0">
                <a:sym typeface="Symbol"/>
              </a:rPr>
              <a:t>/</a:t>
            </a:r>
            <a:r>
              <a:rPr lang="hr-HR" sz="2000" i="1" dirty="0">
                <a:sym typeface="Symbol"/>
              </a:rPr>
              <a:t>N</a:t>
            </a:r>
          </a:p>
          <a:p>
            <a:pPr lvl="1"/>
            <a:r>
              <a:rPr lang="hr-HR" sz="2000" dirty="0">
                <a:sym typeface="Symbol"/>
              </a:rPr>
              <a:t>za </a:t>
            </a:r>
            <a:r>
              <a:rPr lang="hr-HR" sz="2000" i="1" dirty="0">
                <a:sym typeface="Symbol"/>
              </a:rPr>
              <a:t>M</a:t>
            </a:r>
            <a:r>
              <a:rPr lang="hr-HR" sz="2000" dirty="0">
                <a:sym typeface="Symbol"/>
              </a:rPr>
              <a:t>-QAM uz </a:t>
            </a:r>
            <a:r>
              <a:rPr lang="hr-HR" sz="2000" i="1" dirty="0" err="1">
                <a:sym typeface="Symbol"/>
              </a:rPr>
              <a:t>P</a:t>
            </a:r>
            <a:r>
              <a:rPr lang="hr-HR" sz="2000" baseline="-25000" dirty="0" err="1">
                <a:sym typeface="Symbol"/>
              </a:rPr>
              <a:t>e</a:t>
            </a:r>
            <a:r>
              <a:rPr lang="hr-HR" sz="2000" dirty="0">
                <a:sym typeface="Symbol"/>
              </a:rPr>
              <a:t> = 10</a:t>
            </a:r>
            <a:r>
              <a:rPr lang="hr-HR" sz="2000" baseline="30000" dirty="0">
                <a:sym typeface="Symbol"/>
              </a:rPr>
              <a:t>-7</a:t>
            </a:r>
            <a:r>
              <a:rPr lang="hr-HR" sz="2000" dirty="0">
                <a:sym typeface="Symbol"/>
              </a:rPr>
              <a:t> iznosi 9,89 (9,95 dB)</a:t>
            </a:r>
          </a:p>
          <a:p>
            <a:pPr lvl="1"/>
            <a:r>
              <a:rPr lang="hr-HR" sz="2000" dirty="0">
                <a:sym typeface="Symbol"/>
              </a:rPr>
              <a:t>margina šuma </a:t>
            </a:r>
            <a:r>
              <a:rPr lang="hr-HR" sz="2000" i="1" dirty="0">
                <a:sym typeface="Symbol"/>
              </a:rPr>
              <a:t></a:t>
            </a:r>
            <a:r>
              <a:rPr lang="hr-HR" sz="2000" baseline="-25000" dirty="0">
                <a:sym typeface="Symbol"/>
              </a:rPr>
              <a:t>m</a:t>
            </a:r>
            <a:r>
              <a:rPr lang="hr-HR" sz="2000" dirty="0">
                <a:sym typeface="Symbol"/>
              </a:rPr>
              <a:t> obično  6 dB</a:t>
            </a:r>
          </a:p>
          <a:p>
            <a:pPr lvl="1"/>
            <a:r>
              <a:rPr lang="hr-HR" sz="2000" dirty="0">
                <a:sym typeface="Symbol"/>
              </a:rPr>
              <a:t>dobitak uslijed kodiranja </a:t>
            </a:r>
            <a:r>
              <a:rPr lang="hr-HR" sz="2000" i="1" dirty="0">
                <a:sym typeface="Symbol"/>
              </a:rPr>
              <a:t></a:t>
            </a:r>
            <a:r>
              <a:rPr lang="hr-HR" sz="2000" baseline="-25000" dirty="0">
                <a:sym typeface="Symbol"/>
              </a:rPr>
              <a:t>c</a:t>
            </a:r>
          </a:p>
          <a:p>
            <a:pPr lvl="2"/>
            <a:r>
              <a:rPr lang="hr-HR" sz="1600" dirty="0">
                <a:sym typeface="Symbol"/>
              </a:rPr>
              <a:t>za rešetkasto kodiranje iznosi između 3 i 5 dB</a:t>
            </a:r>
          </a:p>
          <a:p>
            <a:pPr lvl="1"/>
            <a:r>
              <a:rPr lang="hr-HR" dirty="0">
                <a:sym typeface="Symbol"/>
              </a:rPr>
              <a:t>prijenosna brzina idealnog DMT sustava</a:t>
            </a:r>
          </a:p>
          <a:p>
            <a:pPr lvl="2"/>
            <a:r>
              <a:rPr lang="hr-HR" dirty="0">
                <a:sym typeface="Symbol"/>
              </a:rPr>
              <a:t>u </a:t>
            </a:r>
            <a:r>
              <a:rPr lang="hr-HR" i="1" dirty="0">
                <a:sym typeface="Symbol"/>
              </a:rPr>
              <a:t>k</a:t>
            </a:r>
            <a:r>
              <a:rPr lang="hr-HR" dirty="0">
                <a:sym typeface="Symbol"/>
              </a:rPr>
              <a:t>-tom potkanalu </a:t>
            </a:r>
            <a:r>
              <a:rPr lang="hr-HR" i="1" dirty="0" err="1">
                <a:sym typeface="Symbol"/>
              </a:rPr>
              <a:t>R</a:t>
            </a:r>
            <a:r>
              <a:rPr lang="hr-HR" i="1" baseline="-25000" dirty="0" err="1">
                <a:sym typeface="Symbol"/>
              </a:rPr>
              <a:t>k</a:t>
            </a:r>
            <a:endParaRPr lang="hr-HR" i="1" baseline="-25000" dirty="0">
              <a:sym typeface="Symbol"/>
            </a:endParaRPr>
          </a:p>
          <a:p>
            <a:pPr lvl="2"/>
            <a:endParaRPr lang="hr-HR" dirty="0">
              <a:sym typeface="Symbol"/>
            </a:endParaRPr>
          </a:p>
          <a:p>
            <a:pPr lvl="2"/>
            <a:endParaRPr lang="hr-HR" dirty="0">
              <a:sym typeface="Symbol"/>
            </a:endParaRPr>
          </a:p>
          <a:p>
            <a:pPr lvl="2"/>
            <a:r>
              <a:rPr lang="hr-HR" dirty="0">
                <a:sym typeface="Symbol"/>
              </a:rPr>
              <a:t>ukupna brzina za </a:t>
            </a:r>
            <a:r>
              <a:rPr lang="hr-HR" i="1" dirty="0">
                <a:sym typeface="Symbol"/>
              </a:rPr>
              <a:t>N</a:t>
            </a:r>
            <a:r>
              <a:rPr lang="hr-HR" dirty="0">
                <a:sym typeface="Symbol"/>
              </a:rPr>
              <a:t> </a:t>
            </a:r>
            <a:r>
              <a:rPr lang="hr-HR" dirty="0" err="1">
                <a:sym typeface="Symbol"/>
              </a:rPr>
              <a:t>potkanala</a:t>
            </a:r>
            <a:r>
              <a:rPr lang="hr-HR" dirty="0">
                <a:sym typeface="Symbol"/>
              </a:rPr>
              <a:t> </a:t>
            </a:r>
            <a:r>
              <a:rPr lang="hr-HR" i="1" dirty="0">
                <a:sym typeface="Symbol"/>
              </a:rPr>
              <a:t>R</a:t>
            </a:r>
            <a:r>
              <a:rPr lang="hr-HR" baseline="-25000" dirty="0">
                <a:sym typeface="Symbol"/>
              </a:rPr>
              <a:t>u</a:t>
            </a:r>
          </a:p>
          <a:p>
            <a:pPr lvl="2"/>
            <a:endParaRPr lang="hr-HR" baseline="-25000" dirty="0">
              <a:sym typeface="Symbol"/>
            </a:endParaRPr>
          </a:p>
          <a:p>
            <a:pPr lvl="2"/>
            <a:endParaRPr lang="hr-HR" baseline="-25000" dirty="0">
              <a:sym typeface="Symbol"/>
            </a:endParaRPr>
          </a:p>
          <a:p>
            <a:pPr lvl="2"/>
            <a:endParaRPr lang="hr-HR" baseline="-25000" dirty="0">
              <a:sym typeface="Symbol"/>
            </a:endParaRPr>
          </a:p>
          <a:p>
            <a:pPr lvl="2"/>
            <a:r>
              <a:rPr lang="hr-HR" i="1" dirty="0">
                <a:sym typeface="Symbol"/>
              </a:rPr>
              <a:t>T</a:t>
            </a:r>
            <a:r>
              <a:rPr lang="hr-HR" dirty="0">
                <a:sym typeface="Symbol"/>
              </a:rPr>
              <a:t> je trajanje </a:t>
            </a:r>
            <a:r>
              <a:rPr lang="hr-HR" dirty="0" err="1">
                <a:sym typeface="Symbol"/>
              </a:rPr>
              <a:t>DMT</a:t>
            </a:r>
            <a:r>
              <a:rPr lang="hr-HR" dirty="0">
                <a:sym typeface="Symbol"/>
              </a:rPr>
              <a:t> simbola</a:t>
            </a:r>
          </a:p>
          <a:p>
            <a:endParaRPr lang="hr-H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496613"/>
              </p:ext>
            </p:extLst>
          </p:nvPr>
        </p:nvGraphicFramePr>
        <p:xfrm>
          <a:off x="6133728" y="1118520"/>
          <a:ext cx="2921744" cy="764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69" name="Equation" r:id="rId3" imgW="1650960" imgH="431640" progId="Equation.DSMT4">
                  <p:embed/>
                </p:oleObj>
              </mc:Choice>
              <mc:Fallback>
                <p:oleObj name="Equation" r:id="rId3" imgW="1650960" imgH="4316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3728" y="1118520"/>
                        <a:ext cx="2921744" cy="7647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712947"/>
              </p:ext>
            </p:extLst>
          </p:nvPr>
        </p:nvGraphicFramePr>
        <p:xfrm>
          <a:off x="6861748" y="2202002"/>
          <a:ext cx="1475628" cy="817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70" name="Equation" r:id="rId5" imgW="825480" imgH="457200" progId="Equation.DSMT4">
                  <p:embed/>
                </p:oleObj>
              </mc:Choice>
              <mc:Fallback>
                <p:oleObj name="Equation" r:id="rId5" imgW="825480" imgH="4572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1748" y="2202002"/>
                        <a:ext cx="1475628" cy="8172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49928"/>
              </p:ext>
            </p:extLst>
          </p:nvPr>
        </p:nvGraphicFramePr>
        <p:xfrm>
          <a:off x="3729583" y="3983434"/>
          <a:ext cx="3260046" cy="764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71" name="Equation" r:id="rId7" imgW="2057400" imgH="482400" progId="Equation.DSMT4">
                  <p:embed/>
                </p:oleObj>
              </mc:Choice>
              <mc:Fallback>
                <p:oleObj name="Equation" r:id="rId7" imgW="2057400" imgH="4824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9583" y="3983434"/>
                        <a:ext cx="3260046" cy="7647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706649"/>
              </p:ext>
            </p:extLst>
          </p:nvPr>
        </p:nvGraphicFramePr>
        <p:xfrm>
          <a:off x="2036429" y="5079602"/>
          <a:ext cx="5007641" cy="773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72" name="Equation" r:id="rId9" imgW="3124080" imgH="482400" progId="Equation.DSMT4">
                  <p:embed/>
                </p:oleObj>
              </mc:Choice>
              <mc:Fallback>
                <p:oleObj name="Equation" r:id="rId9" imgW="3124080" imgH="482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6429" y="5079602"/>
                        <a:ext cx="5007641" cy="7733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42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6C1F6-C1FC-488A-9300-63D500576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Proračun prijenosne brzine DSL-a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496" y="980728"/>
            <a:ext cx="8424936" cy="5400600"/>
          </a:xfrm>
        </p:spPr>
        <p:txBody>
          <a:bodyPr/>
          <a:lstStyle/>
          <a:p>
            <a:pPr lvl="1"/>
            <a:r>
              <a:rPr lang="hr-HR" sz="2000" dirty="0"/>
              <a:t>broj potkanala </a:t>
            </a:r>
            <a:r>
              <a:rPr lang="hr-HR" sz="2000" i="1" dirty="0"/>
              <a:t>N</a:t>
            </a:r>
            <a:r>
              <a:rPr lang="hr-HR" sz="2000" dirty="0"/>
              <a:t> određen standardom/maskom</a:t>
            </a:r>
          </a:p>
          <a:p>
            <a:pPr lvl="1"/>
            <a:r>
              <a:rPr lang="hr-HR" sz="2000" dirty="0"/>
              <a:t>maska ujedno određuje širinu prijenosnog pojasa bitnu za proračun brzine – određena najvišim korištenim potkanalom</a:t>
            </a:r>
          </a:p>
          <a:p>
            <a:pPr lvl="1"/>
            <a:r>
              <a:rPr lang="hr-HR" sz="2000" dirty="0"/>
              <a:t>standard/maska određuje frekvencije podnosioca </a:t>
            </a:r>
            <a:r>
              <a:rPr lang="hr-HR" sz="2000" i="1" dirty="0" err="1"/>
              <a:t>f</a:t>
            </a:r>
            <a:r>
              <a:rPr lang="hr-HR" sz="2000" i="1" baseline="-25000" dirty="0" err="1"/>
              <a:t>k</a:t>
            </a:r>
            <a:endParaRPr lang="hr-HR" sz="2000" dirty="0"/>
          </a:p>
          <a:p>
            <a:pPr lvl="1"/>
            <a:r>
              <a:rPr lang="hr-HR" sz="2000" i="1" dirty="0"/>
              <a:t>S</a:t>
            </a:r>
            <a:r>
              <a:rPr lang="hr-HR" sz="2000" i="1" baseline="-25000" dirty="0"/>
              <a:t>S</a:t>
            </a:r>
            <a:r>
              <a:rPr lang="hr-HR" sz="2000" dirty="0"/>
              <a:t>(</a:t>
            </a:r>
            <a:r>
              <a:rPr lang="hr-HR" sz="2000" i="1" dirty="0" err="1"/>
              <a:t>f</a:t>
            </a:r>
            <a:r>
              <a:rPr lang="hr-HR" sz="2000" i="1" baseline="-25000" dirty="0" err="1"/>
              <a:t>k</a:t>
            </a:r>
            <a:r>
              <a:rPr lang="hr-HR" sz="2000" dirty="0"/>
              <a:t>) = </a:t>
            </a:r>
            <a:r>
              <a:rPr lang="hr-HR" sz="2000" i="1" dirty="0"/>
              <a:t>S</a:t>
            </a:r>
            <a:r>
              <a:rPr lang="hr-HR" sz="2000" i="1" baseline="-25000" dirty="0"/>
              <a:t>P</a:t>
            </a:r>
            <a:r>
              <a:rPr lang="hr-HR" sz="2000" dirty="0"/>
              <a:t>(</a:t>
            </a:r>
            <a:r>
              <a:rPr lang="hr-HR" sz="2000" i="1" dirty="0" err="1"/>
              <a:t>f</a:t>
            </a:r>
            <a:r>
              <a:rPr lang="hr-HR" sz="2000" i="1" baseline="-25000" dirty="0" err="1"/>
              <a:t>k</a:t>
            </a:r>
            <a:r>
              <a:rPr lang="hr-HR" sz="2000" dirty="0"/>
              <a:t>) </a:t>
            </a:r>
            <a:r>
              <a:rPr lang="hr-HR" sz="2000" dirty="0">
                <a:sym typeface="Symbol"/>
              </a:rPr>
              <a:t> |</a:t>
            </a:r>
            <a:r>
              <a:rPr lang="hr-HR" sz="2000" i="1" dirty="0">
                <a:sym typeface="Symbol"/>
              </a:rPr>
              <a:t>H</a:t>
            </a:r>
            <a:r>
              <a:rPr lang="hr-HR" sz="2000" dirty="0">
                <a:sym typeface="Symbol"/>
              </a:rPr>
              <a:t>(</a:t>
            </a:r>
            <a:r>
              <a:rPr lang="hr-HR" sz="2000" i="1" dirty="0" err="1"/>
              <a:t>f</a:t>
            </a:r>
            <a:r>
              <a:rPr lang="hr-HR" sz="2000" i="1" baseline="-25000" dirty="0" err="1"/>
              <a:t>k</a:t>
            </a:r>
            <a:r>
              <a:rPr lang="hr-HR" sz="2000" dirty="0">
                <a:sym typeface="Symbol"/>
              </a:rPr>
              <a:t>)|</a:t>
            </a:r>
            <a:r>
              <a:rPr lang="hr-HR" sz="2000" baseline="30000" dirty="0">
                <a:sym typeface="Symbol"/>
              </a:rPr>
              <a:t>2</a:t>
            </a:r>
          </a:p>
          <a:p>
            <a:pPr lvl="1"/>
            <a:r>
              <a:rPr lang="hr-HR" sz="2000" i="1" dirty="0"/>
              <a:t>S</a:t>
            </a:r>
            <a:r>
              <a:rPr lang="hr-HR" sz="2000" i="1" baseline="-25000" dirty="0"/>
              <a:t>P</a:t>
            </a:r>
            <a:r>
              <a:rPr lang="hr-HR" sz="2000" dirty="0"/>
              <a:t>(</a:t>
            </a:r>
            <a:r>
              <a:rPr lang="hr-HR" sz="2000" i="1" dirty="0" err="1"/>
              <a:t>f</a:t>
            </a:r>
            <a:r>
              <a:rPr lang="hr-HR" sz="2000" i="1" baseline="-25000" dirty="0" err="1"/>
              <a:t>k</a:t>
            </a:r>
            <a:r>
              <a:rPr lang="hr-HR" sz="2000" dirty="0"/>
              <a:t>) se određuje iz maske sustava</a:t>
            </a:r>
          </a:p>
          <a:p>
            <a:pPr lvl="1"/>
            <a:r>
              <a:rPr lang="hr-HR" sz="2000" dirty="0"/>
              <a:t>prijenosnu funkciju </a:t>
            </a:r>
            <a:r>
              <a:rPr lang="hr-HR" sz="2000" i="1" dirty="0">
                <a:sym typeface="Symbol"/>
              </a:rPr>
              <a:t>H</a:t>
            </a:r>
            <a:r>
              <a:rPr lang="hr-HR" sz="2000" dirty="0">
                <a:sym typeface="Symbol"/>
              </a:rPr>
              <a:t>(</a:t>
            </a:r>
            <a:r>
              <a:rPr lang="hr-HR" sz="2000" i="1" dirty="0" err="1"/>
              <a:t>f</a:t>
            </a:r>
            <a:r>
              <a:rPr lang="hr-HR" sz="2000" i="1" baseline="-25000" dirty="0" err="1"/>
              <a:t>k</a:t>
            </a:r>
            <a:r>
              <a:rPr lang="hr-HR" sz="2000" dirty="0">
                <a:sym typeface="Symbol"/>
              </a:rPr>
              <a:t>) moguće zadati</a:t>
            </a:r>
          </a:p>
          <a:p>
            <a:pPr lvl="2"/>
            <a:r>
              <a:rPr lang="hr-HR" sz="1800" dirty="0"/>
              <a:t>pomoću primarnih parametara parice</a:t>
            </a:r>
          </a:p>
          <a:p>
            <a:pPr lvl="3"/>
            <a:r>
              <a:rPr lang="hr-HR" sz="1800" i="1" dirty="0"/>
              <a:t>R</a:t>
            </a:r>
            <a:r>
              <a:rPr lang="hr-HR" sz="1800" dirty="0"/>
              <a:t>, </a:t>
            </a:r>
            <a:r>
              <a:rPr lang="hr-HR" sz="1800" i="1" dirty="0"/>
              <a:t>L</a:t>
            </a:r>
            <a:r>
              <a:rPr lang="hr-HR" sz="1800" dirty="0"/>
              <a:t>, </a:t>
            </a:r>
            <a:r>
              <a:rPr lang="hr-HR" sz="1800" i="1" dirty="0"/>
              <a:t>G</a:t>
            </a:r>
            <a:r>
              <a:rPr lang="hr-HR" sz="1800" dirty="0"/>
              <a:t> i </a:t>
            </a:r>
            <a:r>
              <a:rPr lang="hr-HR" sz="1800" i="1" dirty="0"/>
              <a:t>C</a:t>
            </a:r>
          </a:p>
          <a:p>
            <a:pPr lvl="2"/>
            <a:r>
              <a:rPr lang="hr-HR" sz="1800" dirty="0"/>
              <a:t>pomoću sekundarnih parametara</a:t>
            </a:r>
          </a:p>
          <a:p>
            <a:pPr lvl="3"/>
            <a:r>
              <a:rPr lang="hr-HR" sz="1800" dirty="0">
                <a:sym typeface="Symbol"/>
              </a:rPr>
              <a:t>konstanta prostiranja</a:t>
            </a:r>
          </a:p>
          <a:p>
            <a:pPr lvl="4"/>
            <a:r>
              <a:rPr lang="hr-HR" sz="1400" i="1" dirty="0">
                <a:sym typeface="Symbol"/>
              </a:rPr>
              <a:t></a:t>
            </a:r>
            <a:r>
              <a:rPr lang="hr-HR" sz="1400" dirty="0">
                <a:sym typeface="Symbol"/>
              </a:rPr>
              <a:t> = </a:t>
            </a:r>
            <a:r>
              <a:rPr lang="hr-HR" sz="1400" i="1" dirty="0">
                <a:sym typeface="Symbol"/>
              </a:rPr>
              <a:t></a:t>
            </a:r>
            <a:r>
              <a:rPr lang="hr-HR" sz="1400" dirty="0">
                <a:sym typeface="Symbol"/>
              </a:rPr>
              <a:t> [Np/km] + j</a:t>
            </a:r>
            <a:r>
              <a:rPr lang="hr-HR" sz="1400" i="1" dirty="0">
                <a:sym typeface="Symbol"/>
              </a:rPr>
              <a:t></a:t>
            </a:r>
            <a:r>
              <a:rPr lang="hr-HR" sz="1400" dirty="0">
                <a:sym typeface="Symbol"/>
              </a:rPr>
              <a:t> [rad/km] i</a:t>
            </a:r>
          </a:p>
          <a:p>
            <a:pPr lvl="3"/>
            <a:r>
              <a:rPr lang="hr-HR" sz="1800" dirty="0">
                <a:sym typeface="Symbol"/>
              </a:rPr>
              <a:t>karakteristična impedancija </a:t>
            </a:r>
            <a:r>
              <a:rPr lang="hr-HR" sz="1800" i="1" dirty="0">
                <a:sym typeface="Symbol"/>
              </a:rPr>
              <a:t>Z</a:t>
            </a:r>
            <a:r>
              <a:rPr lang="hr-HR" sz="1800" baseline="-25000" dirty="0">
                <a:sym typeface="Symbol"/>
              </a:rPr>
              <a:t>0</a:t>
            </a:r>
            <a:r>
              <a:rPr lang="hr-HR" sz="1800" dirty="0">
                <a:sym typeface="Symbol"/>
              </a:rPr>
              <a:t> []</a:t>
            </a:r>
          </a:p>
          <a:p>
            <a:pPr lvl="2"/>
            <a:r>
              <a:rPr lang="hr-HR" sz="1800" dirty="0">
                <a:sym typeface="Symbol"/>
              </a:rPr>
              <a:t>pomoću rezultata mjerenja (npr. </a:t>
            </a:r>
            <a:r>
              <a:rPr lang="hr-HR" sz="1800" i="1" dirty="0">
                <a:sym typeface="Symbol"/>
              </a:rPr>
              <a:t></a:t>
            </a:r>
            <a:r>
              <a:rPr lang="hr-HR" sz="1800" dirty="0">
                <a:sym typeface="Symbol"/>
              </a:rPr>
              <a:t>(</a:t>
            </a:r>
            <a:r>
              <a:rPr lang="hr-HR" sz="1800" i="1" dirty="0">
                <a:sym typeface="Symbol"/>
              </a:rPr>
              <a:t>f</a:t>
            </a:r>
            <a:r>
              <a:rPr lang="hr-HR" sz="1800" dirty="0">
                <a:sym typeface="Symbol"/>
              </a:rPr>
              <a:t>))</a:t>
            </a:r>
          </a:p>
          <a:p>
            <a:pPr lvl="3"/>
            <a:r>
              <a:rPr lang="hr-HR" sz="1800" i="1" dirty="0">
                <a:sym typeface="Symbol"/>
              </a:rPr>
              <a:t> </a:t>
            </a:r>
            <a:r>
              <a:rPr lang="hr-HR" sz="1800" dirty="0"/>
              <a:t>[Np] = 0,115</a:t>
            </a:r>
            <a:r>
              <a:rPr lang="hr-HR" sz="1800" i="1" dirty="0">
                <a:sym typeface="Symbol"/>
              </a:rPr>
              <a:t></a:t>
            </a:r>
            <a:r>
              <a:rPr lang="hr-HR" sz="1800" dirty="0"/>
              <a:t>[dB]</a:t>
            </a:r>
          </a:p>
          <a:p>
            <a:pPr lvl="2"/>
            <a:r>
              <a:rPr lang="hr-HR" sz="1800" dirty="0"/>
              <a:t>model iz standarda, npr. </a:t>
            </a:r>
          </a:p>
          <a:p>
            <a:pPr lvl="3"/>
            <a:endParaRPr lang="hr-HR" sz="1800" dirty="0">
              <a:sym typeface="Symbo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961112" y="2708920"/>
          <a:ext cx="3168352" cy="3239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41" name="Equation" r:id="rId3" imgW="1625400" imgH="1663560" progId="Equation.DSMT4">
                  <p:embed/>
                </p:oleObj>
              </mc:Choice>
              <mc:Fallback>
                <p:oleObj name="Equation" r:id="rId3" imgW="1625400" imgH="166356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1112" y="2708920"/>
                        <a:ext cx="3168352" cy="32390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232919" y="5949280"/>
          <a:ext cx="915437" cy="398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42" name="Equation" r:id="rId5" imgW="583920" imgH="253800" progId="Equation.DSMT4">
                  <p:embed/>
                </p:oleObj>
              </mc:Choice>
              <mc:Fallback>
                <p:oleObj name="Equation" r:id="rId5" imgW="583920" imgH="2538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2919" y="5949280"/>
                        <a:ext cx="915437" cy="3980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43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2145C-2F2B-4B97-8AED-7CAEA2B94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Spektralna gustoća snage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512" y="908720"/>
            <a:ext cx="8928992" cy="5472608"/>
          </a:xfrm>
        </p:spPr>
        <p:txBody>
          <a:bodyPr/>
          <a:lstStyle/>
          <a:p>
            <a:r>
              <a:rPr lang="hr-HR" sz="2400" dirty="0"/>
              <a:t>oktava = log</a:t>
            </a:r>
            <a:r>
              <a:rPr lang="hr-HR" sz="2400" baseline="-25000" dirty="0"/>
              <a:t>2</a:t>
            </a:r>
            <a:r>
              <a:rPr lang="hr-HR" sz="2400" dirty="0"/>
              <a:t>(</a:t>
            </a:r>
            <a:r>
              <a:rPr lang="hr-HR" sz="2400" i="1" dirty="0"/>
              <a:t>f</a:t>
            </a:r>
            <a:r>
              <a:rPr lang="hr-HR" sz="2400" baseline="-25000" dirty="0"/>
              <a:t>2</a:t>
            </a:r>
            <a:r>
              <a:rPr lang="hr-HR" sz="2400" dirty="0"/>
              <a:t>/</a:t>
            </a:r>
            <a:r>
              <a:rPr lang="hr-HR" sz="2400" i="1" dirty="0"/>
              <a:t>f</a:t>
            </a:r>
            <a:r>
              <a:rPr lang="hr-HR" sz="2400" baseline="-25000" dirty="0"/>
              <a:t>1</a:t>
            </a:r>
            <a:r>
              <a:rPr lang="hr-HR" sz="2400" dirty="0"/>
              <a:t>)</a:t>
            </a:r>
          </a:p>
          <a:p>
            <a:pPr lvl="1"/>
            <a:r>
              <a:rPr lang="hr-HR" sz="2000" dirty="0"/>
              <a:t>pri čemu su frekvencije izražene u Hz</a:t>
            </a:r>
          </a:p>
          <a:p>
            <a:pPr lvl="1"/>
            <a:r>
              <a:rPr lang="hr-HR" sz="2000" dirty="0"/>
              <a:t>1 oktava predstavlja dvostruku frekvenciju</a:t>
            </a:r>
          </a:p>
          <a:p>
            <a:r>
              <a:rPr lang="hr-HR" sz="2400" dirty="0"/>
              <a:t>spektralna gustoća snage (PSD – </a:t>
            </a:r>
            <a:r>
              <a:rPr lang="hr-HR" sz="2400" i="1" dirty="0"/>
              <a:t>Power </a:t>
            </a:r>
            <a:r>
              <a:rPr lang="hr-HR" sz="2400" i="1" dirty="0" err="1"/>
              <a:t>Spectral</a:t>
            </a:r>
            <a:r>
              <a:rPr lang="hr-HR" sz="2400" i="1" dirty="0"/>
              <a:t> </a:t>
            </a:r>
            <a:r>
              <a:rPr lang="hr-HR" sz="2400" i="1" dirty="0" err="1"/>
              <a:t>Density</a:t>
            </a:r>
            <a:r>
              <a:rPr lang="hr-HR" sz="2400" dirty="0"/>
              <a:t>) </a:t>
            </a:r>
            <a:r>
              <a:rPr lang="hr-HR" sz="2400" i="1" dirty="0"/>
              <a:t>S</a:t>
            </a:r>
            <a:r>
              <a:rPr lang="hr-HR" sz="2400" dirty="0"/>
              <a:t>(</a:t>
            </a:r>
            <a:r>
              <a:rPr lang="hr-HR" sz="2400" i="1" dirty="0"/>
              <a:t>f</a:t>
            </a:r>
            <a:r>
              <a:rPr lang="hr-HR" sz="2400" dirty="0"/>
              <a:t>) vezana je uz srednju snagu signala izrazom</a:t>
            </a:r>
          </a:p>
          <a:p>
            <a:r>
              <a:rPr lang="hr-HR" sz="2400" dirty="0" err="1"/>
              <a:t>dBm</a:t>
            </a:r>
            <a:r>
              <a:rPr lang="hr-HR" sz="2400" dirty="0"/>
              <a:t>/Hz je mjerna jedinica za PSD</a:t>
            </a:r>
          </a:p>
          <a:p>
            <a:pPr lvl="1"/>
            <a:r>
              <a:rPr lang="hr-HR" sz="2000" dirty="0" err="1"/>
              <a:t>dBm</a:t>
            </a:r>
            <a:r>
              <a:rPr lang="hr-HR" sz="2000" dirty="0"/>
              <a:t> predstavlja razinu snage u decibelima iznad 1 mW</a:t>
            </a:r>
          </a:p>
          <a:p>
            <a:pPr lvl="1"/>
            <a:endParaRPr lang="hr-HR" sz="2000" dirty="0"/>
          </a:p>
          <a:p>
            <a:endParaRPr lang="hr-HR" sz="2400" dirty="0"/>
          </a:p>
          <a:p>
            <a:r>
              <a:rPr lang="en-US" sz="2400" dirty="0" err="1"/>
              <a:t>ra</a:t>
            </a:r>
            <a:r>
              <a:rPr lang="hr-HR" sz="2400" dirty="0"/>
              <a:t>z</a:t>
            </a:r>
            <a:r>
              <a:rPr lang="en-US" sz="2400" dirty="0" err="1"/>
              <a:t>lika</a:t>
            </a:r>
            <a:r>
              <a:rPr lang="en-US" sz="2400" dirty="0"/>
              <a:t> </a:t>
            </a:r>
            <a:r>
              <a:rPr lang="hr-HR" sz="2400" dirty="0"/>
              <a:t>između dvije razine snage u </a:t>
            </a:r>
            <a:r>
              <a:rPr lang="hr-HR" sz="2400" dirty="0" err="1"/>
              <a:t>dBm</a:t>
            </a:r>
            <a:r>
              <a:rPr lang="hr-HR" sz="2400" dirty="0"/>
              <a:t>:</a:t>
            </a:r>
          </a:p>
          <a:p>
            <a:pPr lvl="1"/>
            <a:r>
              <a:rPr lang="hr-HR" sz="2000" i="1" dirty="0"/>
              <a:t>P</a:t>
            </a:r>
            <a:r>
              <a:rPr lang="hr-HR" sz="2000" baseline="-25000" dirty="0"/>
              <a:t>2</a:t>
            </a:r>
            <a:r>
              <a:rPr lang="hr-HR" sz="2000" dirty="0"/>
              <a:t> [</a:t>
            </a:r>
            <a:r>
              <a:rPr lang="hr-HR" sz="2000" dirty="0" err="1"/>
              <a:t>dBm</a:t>
            </a:r>
            <a:r>
              <a:rPr lang="hr-HR" sz="2000" dirty="0"/>
              <a:t>] – </a:t>
            </a:r>
            <a:r>
              <a:rPr lang="hr-HR" sz="2000" i="1" dirty="0"/>
              <a:t>P</a:t>
            </a:r>
            <a:r>
              <a:rPr lang="hr-HR" sz="2000" baseline="-25000" dirty="0"/>
              <a:t>1</a:t>
            </a:r>
            <a:r>
              <a:rPr lang="hr-HR" sz="2000" dirty="0"/>
              <a:t> [</a:t>
            </a:r>
            <a:r>
              <a:rPr lang="hr-HR" sz="2000" dirty="0" err="1"/>
              <a:t>dBm</a:t>
            </a:r>
            <a:r>
              <a:rPr lang="hr-HR" sz="2000" dirty="0"/>
              <a:t>]  = </a:t>
            </a:r>
            <a:r>
              <a:rPr lang="hr-HR" sz="2000" i="1" dirty="0"/>
              <a:t>X</a:t>
            </a:r>
            <a:r>
              <a:rPr lang="hr-HR" sz="2000" dirty="0"/>
              <a:t> [dB]</a:t>
            </a:r>
          </a:p>
          <a:p>
            <a:r>
              <a:rPr lang="hr-HR" sz="2400" dirty="0"/>
              <a:t>primjer: PSD na 100 </a:t>
            </a:r>
            <a:r>
              <a:rPr lang="hr-HR" sz="2400" dirty="0" err="1"/>
              <a:t>kHz</a:t>
            </a:r>
            <a:r>
              <a:rPr lang="hr-HR" sz="2400" dirty="0"/>
              <a:t> je -60 </a:t>
            </a:r>
            <a:r>
              <a:rPr lang="hr-HR" sz="2400" dirty="0" err="1"/>
              <a:t>dBm</a:t>
            </a:r>
            <a:r>
              <a:rPr lang="hr-HR" sz="2400" dirty="0"/>
              <a:t>/Hz, nagib 10 dB/oktava</a:t>
            </a:r>
          </a:p>
          <a:p>
            <a:pPr lvl="1"/>
            <a:r>
              <a:rPr lang="hr-HR" sz="2000" dirty="0"/>
              <a:t>PSD na 150 </a:t>
            </a:r>
            <a:r>
              <a:rPr lang="hr-HR" sz="2000" dirty="0" err="1"/>
              <a:t>kHz</a:t>
            </a:r>
            <a:r>
              <a:rPr lang="hr-HR" sz="2000" dirty="0"/>
              <a:t> = -60 + </a:t>
            </a:r>
            <a:r>
              <a:rPr lang="hr-HR" sz="2000" dirty="0">
                <a:sym typeface="Symbol"/>
              </a:rPr>
              <a:t>10·</a:t>
            </a:r>
            <a:r>
              <a:rPr lang="hr-HR" sz="2000" dirty="0"/>
              <a:t>log</a:t>
            </a:r>
            <a:r>
              <a:rPr lang="hr-HR" sz="2000" baseline="-25000" dirty="0"/>
              <a:t>2</a:t>
            </a:r>
            <a:r>
              <a:rPr lang="hr-HR" sz="2000" dirty="0"/>
              <a:t>(150/100)</a:t>
            </a:r>
            <a:r>
              <a:rPr lang="hr-HR" sz="2000" dirty="0">
                <a:sym typeface="Symbol"/>
              </a:rPr>
              <a:t> = -54,12 </a:t>
            </a:r>
            <a:r>
              <a:rPr lang="hr-HR" sz="2000" dirty="0" err="1">
                <a:sym typeface="Symbol"/>
              </a:rPr>
              <a:t>dBm</a:t>
            </a:r>
            <a:r>
              <a:rPr lang="hr-HR" sz="2000" dirty="0">
                <a:sym typeface="Symbol"/>
              </a:rPr>
              <a:t>/Hz</a:t>
            </a:r>
            <a:endParaRPr lang="hr-HR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7833320" y="2636912"/>
          <a:ext cx="1728192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20" name="Equation" r:id="rId3" imgW="914400" imgH="457200" progId="Equation.DSMT4">
                  <p:embed/>
                </p:oleObj>
              </mc:Choice>
              <mc:Fallback>
                <p:oleObj name="Equation" r:id="rId3" imgW="914400" imgH="45720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3320" y="2636912"/>
                        <a:ext cx="1728192" cy="8640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656856" y="3789040"/>
          <a:ext cx="3096344" cy="822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21" name="Equation" r:id="rId5" imgW="1815840" imgH="482400" progId="Equation.DSMT4">
                  <p:embed/>
                </p:oleObj>
              </mc:Choice>
              <mc:Fallback>
                <p:oleObj name="Equation" r:id="rId5" imgW="1815840" imgH="48240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6856" y="3789040"/>
                        <a:ext cx="3096344" cy="8228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080792" y="6021288"/>
          <a:ext cx="1810973" cy="398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22" name="Equation" r:id="rId7" imgW="1155600" imgH="253800" progId="Equation.DSMT4">
                  <p:embed/>
                </p:oleObj>
              </mc:Choice>
              <mc:Fallback>
                <p:oleObj name="Equation" r:id="rId7" imgW="1155600" imgH="253800" progId="Equation.DSMT4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0792" y="6021288"/>
                        <a:ext cx="1810973" cy="3980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44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89692-08F8-42F1-BC33-4436C9CA2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44070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Spektralna maska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980728"/>
            <a:ext cx="8420100" cy="1944216"/>
          </a:xfrm>
        </p:spPr>
        <p:txBody>
          <a:bodyPr/>
          <a:lstStyle/>
          <a:p>
            <a:r>
              <a:rPr lang="hr-HR" sz="2400" dirty="0"/>
              <a:t>spektralna maska opisuje PSD predajnika</a:t>
            </a:r>
          </a:p>
          <a:p>
            <a:pPr lvl="1"/>
            <a:r>
              <a:rPr lang="hr-HR" sz="2000" dirty="0"/>
              <a:t>posebna za ATU-C, posebna za ATU-R</a:t>
            </a:r>
          </a:p>
          <a:p>
            <a:pPr lvl="1"/>
            <a:r>
              <a:rPr lang="hr-HR" sz="2000" dirty="0"/>
              <a:t>primjer: ADSL2+ </a:t>
            </a:r>
            <a:r>
              <a:rPr lang="hr-HR" sz="2000" dirty="0" err="1"/>
              <a:t>Annex</a:t>
            </a:r>
            <a:r>
              <a:rPr lang="hr-HR" sz="2000" dirty="0"/>
              <a:t> B, predajnik ATU-C-a, bez preklapanja DS i US (B.1.3.)</a:t>
            </a:r>
          </a:p>
          <a:p>
            <a:pPr lvl="1"/>
            <a:r>
              <a:rPr lang="hr-HR" sz="2000" dirty="0"/>
              <a:t>vrijednosti frekvencija i PSD-a u prijelomnim točkama (</a:t>
            </a:r>
            <a:r>
              <a:rPr lang="hr-HR" sz="2000" i="1" dirty="0" err="1"/>
              <a:t>breakpoints</a:t>
            </a:r>
            <a:r>
              <a:rPr lang="hr-HR" sz="2000" dirty="0"/>
              <a:t>) su egzaktne, nagibi (dB/oktavi) približni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632" y="3356992"/>
            <a:ext cx="66675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45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BB29D-1CB9-4663-8E79-E97C095C1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</p:spTree>
    <p:extLst>
      <p:ext uri="{BB962C8B-B14F-4D97-AF65-F5344CB8AC3E}">
        <p14:creationId xmlns:p14="http://schemas.microsoft.com/office/powerpoint/2010/main" val="24887471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Šum u DSL sustavima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980728"/>
            <a:ext cx="8530530" cy="5400600"/>
          </a:xfrm>
        </p:spPr>
        <p:txBody>
          <a:bodyPr/>
          <a:lstStyle/>
          <a:p>
            <a:r>
              <a:rPr lang="hr-HR" sz="2400" dirty="0"/>
              <a:t>dominantan šum predstavljaju preslušavanja</a:t>
            </a:r>
          </a:p>
          <a:p>
            <a:pPr lvl="1"/>
            <a:r>
              <a:rPr lang="hr-HR" sz="2000" dirty="0"/>
              <a:t>na bližem kraju </a:t>
            </a:r>
            <a:r>
              <a:rPr lang="hr-HR" sz="2000" dirty="0" err="1"/>
              <a:t>NEXT</a:t>
            </a:r>
            <a:endParaRPr lang="hr-HR" sz="2000" dirty="0"/>
          </a:p>
          <a:p>
            <a:pPr lvl="2"/>
            <a:r>
              <a:rPr lang="hr-HR" sz="1600" dirty="0"/>
              <a:t>ako se koristi tehnika </a:t>
            </a:r>
            <a:r>
              <a:rPr lang="hr-HR" sz="1600" dirty="0" err="1"/>
              <a:t>FDD</a:t>
            </a:r>
            <a:r>
              <a:rPr lang="hr-HR" sz="1600" dirty="0"/>
              <a:t> za razdvajanje smjerova prijenosa, </a:t>
            </a:r>
            <a:r>
              <a:rPr lang="hr-HR" sz="1600" dirty="0" err="1"/>
              <a:t>NEXT</a:t>
            </a:r>
            <a:r>
              <a:rPr lang="hr-HR" sz="1600" dirty="0"/>
              <a:t> zanemariv</a:t>
            </a:r>
          </a:p>
          <a:p>
            <a:pPr lvl="1"/>
            <a:r>
              <a:rPr lang="hr-HR" sz="2000" dirty="0"/>
              <a:t>na daljem kraju FEXT</a:t>
            </a:r>
          </a:p>
          <a:p>
            <a:r>
              <a:rPr lang="hr-HR" sz="2400" dirty="0"/>
              <a:t>srednja snaga šuma preslušavanja:</a:t>
            </a:r>
          </a:p>
          <a:p>
            <a:endParaRPr lang="hr-HR" sz="2400" dirty="0"/>
          </a:p>
          <a:p>
            <a:endParaRPr lang="hr-HR" sz="2400" dirty="0"/>
          </a:p>
          <a:p>
            <a:endParaRPr lang="hr-HR" sz="2400" dirty="0"/>
          </a:p>
          <a:p>
            <a:pPr lvl="1"/>
            <a:r>
              <a:rPr lang="hr-HR" sz="2000" dirty="0"/>
              <a:t>ako je izmjerena funkcija prijenosa preslušavanja </a:t>
            </a:r>
            <a:r>
              <a:rPr lang="hr-HR" sz="2000" dirty="0">
                <a:sym typeface="Symbol"/>
              </a:rPr>
              <a:t>|</a:t>
            </a:r>
            <a:r>
              <a:rPr lang="hr-HR" sz="2000" i="1" dirty="0" err="1">
                <a:sym typeface="Symbol"/>
              </a:rPr>
              <a:t>H</a:t>
            </a:r>
            <a:r>
              <a:rPr lang="hr-HR" sz="2000" baseline="-25000" dirty="0" err="1">
                <a:sym typeface="Symbol"/>
              </a:rPr>
              <a:t>FEXT</a:t>
            </a:r>
            <a:r>
              <a:rPr lang="hr-HR" sz="2000" dirty="0">
                <a:sym typeface="Symbol"/>
              </a:rPr>
              <a:t>(</a:t>
            </a:r>
            <a:r>
              <a:rPr lang="hr-HR" sz="2000" i="1" dirty="0">
                <a:sym typeface="Symbol"/>
              </a:rPr>
              <a:t>f</a:t>
            </a:r>
            <a:r>
              <a:rPr lang="hr-HR" sz="2000" dirty="0">
                <a:sym typeface="Symbol"/>
              </a:rPr>
              <a:t>, </a:t>
            </a:r>
            <a:r>
              <a:rPr lang="hr-HR" sz="2000" i="1" dirty="0">
                <a:sym typeface="Symbol"/>
              </a:rPr>
              <a:t>L</a:t>
            </a:r>
            <a:r>
              <a:rPr lang="hr-HR" sz="2000" dirty="0">
                <a:sym typeface="Symbol"/>
              </a:rPr>
              <a:t>)|</a:t>
            </a:r>
            <a:endParaRPr lang="hr-HR" sz="2000" dirty="0"/>
          </a:p>
          <a:p>
            <a:pPr lvl="2"/>
            <a:r>
              <a:rPr lang="hr-HR" sz="1800" i="1" dirty="0" err="1"/>
              <a:t>P</a:t>
            </a:r>
            <a:r>
              <a:rPr lang="hr-HR" sz="1800" i="1" baseline="-25000" dirty="0" err="1"/>
              <a:t>Xd</a:t>
            </a:r>
            <a:r>
              <a:rPr lang="hr-HR" sz="1800" dirty="0"/>
              <a:t>(</a:t>
            </a:r>
            <a:r>
              <a:rPr lang="hr-HR" sz="1800" i="1" dirty="0"/>
              <a:t>f</a:t>
            </a:r>
            <a:r>
              <a:rPr lang="hr-HR" sz="1800" dirty="0"/>
              <a:t>) = </a:t>
            </a:r>
            <a:r>
              <a:rPr lang="hr-HR" sz="1800" i="1" dirty="0"/>
              <a:t>S</a:t>
            </a:r>
            <a:r>
              <a:rPr lang="hr-HR" sz="1800" i="1" baseline="-25000" dirty="0"/>
              <a:t>P</a:t>
            </a:r>
            <a:r>
              <a:rPr lang="hr-HR" sz="1800" dirty="0"/>
              <a:t>(</a:t>
            </a:r>
            <a:r>
              <a:rPr lang="hr-HR" sz="1800" i="1" dirty="0"/>
              <a:t>f</a:t>
            </a:r>
            <a:r>
              <a:rPr lang="hr-HR" sz="1800" dirty="0"/>
              <a:t>) {određen maskom} </a:t>
            </a:r>
            <a:r>
              <a:rPr lang="hr-HR" sz="1800" dirty="0">
                <a:sym typeface="Symbol"/>
              </a:rPr>
              <a:t> |</a:t>
            </a:r>
            <a:r>
              <a:rPr lang="hr-HR" sz="1800" i="1" dirty="0" err="1">
                <a:sym typeface="Symbol"/>
              </a:rPr>
              <a:t>H</a:t>
            </a:r>
            <a:r>
              <a:rPr lang="hr-HR" sz="1800" baseline="-25000" dirty="0" err="1">
                <a:sym typeface="Symbol"/>
              </a:rPr>
              <a:t>FEXT</a:t>
            </a:r>
            <a:r>
              <a:rPr lang="hr-HR" sz="1800" dirty="0">
                <a:sym typeface="Symbol"/>
              </a:rPr>
              <a:t>(</a:t>
            </a:r>
            <a:r>
              <a:rPr lang="hr-HR" sz="1800" i="1" dirty="0">
                <a:sym typeface="Symbol"/>
              </a:rPr>
              <a:t>f</a:t>
            </a:r>
            <a:r>
              <a:rPr lang="hr-HR" sz="1800" dirty="0">
                <a:sym typeface="Symbol"/>
              </a:rPr>
              <a:t>, </a:t>
            </a:r>
            <a:r>
              <a:rPr lang="hr-HR" sz="1800" i="1" dirty="0">
                <a:sym typeface="Symbol"/>
              </a:rPr>
              <a:t>L</a:t>
            </a:r>
            <a:r>
              <a:rPr lang="hr-HR" sz="1800" dirty="0">
                <a:sym typeface="Symbol"/>
              </a:rPr>
              <a:t>)|</a:t>
            </a:r>
            <a:r>
              <a:rPr lang="hr-HR" sz="1800" baseline="30000" dirty="0">
                <a:sym typeface="Symbol"/>
              </a:rPr>
              <a:t>2</a:t>
            </a:r>
            <a:endParaRPr lang="hr-HR" sz="1800" baseline="30000" dirty="0"/>
          </a:p>
          <a:p>
            <a:r>
              <a:rPr lang="hr-HR" sz="2400" dirty="0"/>
              <a:t>ukupan šum računat kao</a:t>
            </a:r>
          </a:p>
          <a:p>
            <a:pPr lvl="1"/>
            <a:r>
              <a:rPr lang="hr-HR" sz="2000" i="1" dirty="0" err="1"/>
              <a:t>P</a:t>
            </a:r>
            <a:r>
              <a:rPr lang="hr-HR" sz="2000" i="1" baseline="-25000" dirty="0" err="1"/>
              <a:t>X</a:t>
            </a:r>
            <a:r>
              <a:rPr lang="hr-HR" sz="2000" dirty="0"/>
              <a:t>(</a:t>
            </a:r>
            <a:r>
              <a:rPr lang="hr-HR" sz="2000" i="1" dirty="0"/>
              <a:t>M</a:t>
            </a:r>
            <a:r>
              <a:rPr lang="hr-HR" sz="2000" dirty="0"/>
              <a:t>, </a:t>
            </a:r>
            <a:r>
              <a:rPr lang="hr-HR" sz="2000" i="1" dirty="0"/>
              <a:t>f</a:t>
            </a:r>
            <a:r>
              <a:rPr lang="hr-HR" sz="2000" dirty="0"/>
              <a:t>) + </a:t>
            </a:r>
            <a:r>
              <a:rPr lang="hr-HR" sz="2000" i="1" dirty="0">
                <a:sym typeface="Symbol"/>
              </a:rPr>
              <a:t></a:t>
            </a:r>
            <a:r>
              <a:rPr lang="hr-HR" sz="2000" baseline="-25000" dirty="0" err="1">
                <a:sym typeface="Symbol"/>
              </a:rPr>
              <a:t>W</a:t>
            </a:r>
            <a:r>
              <a:rPr lang="hr-HR" sz="2000" baseline="30000" dirty="0" err="1">
                <a:sym typeface="Symbol"/>
              </a:rPr>
              <a:t>2</a:t>
            </a:r>
            <a:r>
              <a:rPr lang="hr-HR" sz="2000" dirty="0">
                <a:sym typeface="Symbol"/>
              </a:rPr>
              <a:t>, pri čemu je </a:t>
            </a:r>
            <a:r>
              <a:rPr lang="hr-HR" sz="2000" i="1" dirty="0">
                <a:sym typeface="Symbol"/>
              </a:rPr>
              <a:t></a:t>
            </a:r>
            <a:r>
              <a:rPr lang="hr-HR" sz="2000" baseline="-25000" dirty="0">
                <a:sym typeface="Symbol"/>
              </a:rPr>
              <a:t>W </a:t>
            </a:r>
            <a:r>
              <a:rPr lang="hr-HR" sz="2000" dirty="0">
                <a:sym typeface="Symbol"/>
              </a:rPr>
              <a:t>standardna devijacija bijelog šuma</a:t>
            </a:r>
          </a:p>
          <a:p>
            <a:pPr lvl="2"/>
            <a:r>
              <a:rPr lang="hr-HR" sz="1600" i="1" dirty="0">
                <a:sym typeface="Symbol"/>
              </a:rPr>
              <a:t></a:t>
            </a:r>
            <a:r>
              <a:rPr lang="hr-HR" sz="1600" baseline="-25000" dirty="0" err="1">
                <a:sym typeface="Symbol"/>
              </a:rPr>
              <a:t>W</a:t>
            </a:r>
            <a:r>
              <a:rPr lang="hr-HR" sz="1600" baseline="30000" dirty="0" err="1">
                <a:sym typeface="Symbol"/>
              </a:rPr>
              <a:t>2</a:t>
            </a:r>
            <a:r>
              <a:rPr lang="hr-HR" sz="1600" dirty="0">
                <a:sym typeface="Symbol"/>
              </a:rPr>
              <a:t> = -140 </a:t>
            </a:r>
            <a:r>
              <a:rPr lang="hr-HR" sz="1600" dirty="0" err="1">
                <a:sym typeface="Symbol"/>
              </a:rPr>
              <a:t>dBm</a:t>
            </a:r>
            <a:r>
              <a:rPr lang="hr-HR" sz="1600" dirty="0">
                <a:sym typeface="Symbol"/>
              </a:rPr>
              <a:t>/Hz</a:t>
            </a:r>
            <a:endParaRPr lang="hr-HR" sz="1600" dirty="0"/>
          </a:p>
          <a:p>
            <a:endParaRPr lang="hr-HR" sz="2000" dirty="0"/>
          </a:p>
          <a:p>
            <a:endParaRPr lang="hr-HR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110813"/>
              </p:ext>
            </p:extLst>
          </p:nvPr>
        </p:nvGraphicFramePr>
        <p:xfrm>
          <a:off x="909847" y="3032956"/>
          <a:ext cx="3630403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06" name="Equation" r:id="rId3" imgW="2095200" imgH="457200" progId="Equation.DSMT4">
                  <p:embed/>
                </p:oleObj>
              </mc:Choice>
              <mc:Fallback>
                <p:oleObj name="Equation" r:id="rId3" imgW="2095200" imgH="4572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847" y="3032956"/>
                        <a:ext cx="3630403" cy="792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951994"/>
              </p:ext>
            </p:extLst>
          </p:nvPr>
        </p:nvGraphicFramePr>
        <p:xfrm>
          <a:off x="4893970" y="2966470"/>
          <a:ext cx="3856330" cy="857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07" name="Equation" r:id="rId5" imgW="2057400" imgH="457200" progId="Equation.DSMT4">
                  <p:embed/>
                </p:oleObj>
              </mc:Choice>
              <mc:Fallback>
                <p:oleObj name="Equation" r:id="rId5" imgW="2057400" imgH="457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3970" y="2966470"/>
                        <a:ext cx="3856330" cy="8572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46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AB335-DE47-4F15-A8D3-83D621CF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Rezime proračuna prijenosne brzine DSL-a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5517232"/>
            <a:ext cx="8420100" cy="792088"/>
          </a:xfrm>
        </p:spPr>
        <p:txBody>
          <a:bodyPr/>
          <a:lstStyle/>
          <a:p>
            <a:r>
              <a:rPr lang="hr-HR" sz="2000" dirty="0"/>
              <a:t>prijenosna brzina </a:t>
            </a:r>
            <a:r>
              <a:rPr lang="hr-HR" sz="2000" i="1" dirty="0" err="1"/>
              <a:t>R</a:t>
            </a:r>
            <a:r>
              <a:rPr lang="hr-HR" sz="2000" baseline="-25000" dirty="0" err="1"/>
              <a:t>u</a:t>
            </a:r>
            <a:r>
              <a:rPr lang="hr-HR" sz="2000" dirty="0"/>
              <a:t> posebno se računa za US, a posebno za 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graphicFrame>
        <p:nvGraphicFramePr>
          <p:cNvPr id="154626" name="Object 7"/>
          <p:cNvGraphicFramePr>
            <a:graphicFrameLocks noChangeAspect="1"/>
          </p:cNvGraphicFramePr>
          <p:nvPr/>
        </p:nvGraphicFramePr>
        <p:xfrm>
          <a:off x="1208584" y="2564904"/>
          <a:ext cx="7105650" cy="156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82" name="Equation" r:id="rId3" imgW="2641320" imgH="583920" progId="Equation.DSMT4">
                  <p:embed/>
                </p:oleObj>
              </mc:Choice>
              <mc:Fallback>
                <p:oleObj name="Equation" r:id="rId3" imgW="2641320" imgH="58392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584" y="2564904"/>
                        <a:ext cx="7105650" cy="1566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>
            <a:stCxn id="9" idx="2"/>
            <a:endCxn id="16" idx="0"/>
          </p:cNvCxnSpPr>
          <p:nvPr/>
        </p:nvCxnSpPr>
        <p:spPr bwMode="auto">
          <a:xfrm>
            <a:off x="2216696" y="1925543"/>
            <a:ext cx="468052" cy="855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1280592" y="1340768"/>
            <a:ext cx="1872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1600" dirty="0">
                <a:latin typeface="+mj-lt"/>
              </a:rPr>
              <a:t>broj potkanala određen maskom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52600" y="4365104"/>
            <a:ext cx="16305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sz="1600" dirty="0">
                <a:latin typeface="+mj-lt"/>
              </a:rPr>
              <a:t>brzina prijenosa</a:t>
            </a:r>
          </a:p>
          <a:p>
            <a:pPr algn="ctr"/>
            <a:r>
              <a:rPr lang="hr-HR" sz="1600" dirty="0">
                <a:latin typeface="+mj-lt"/>
              </a:rPr>
              <a:t>DMT simbola</a:t>
            </a:r>
          </a:p>
          <a:p>
            <a:pPr algn="ctr"/>
            <a:r>
              <a:rPr lang="hr-HR" sz="1600" dirty="0">
                <a:latin typeface="+mj-lt"/>
              </a:rPr>
              <a:t>4000 </a:t>
            </a:r>
            <a:r>
              <a:rPr lang="hr-HR" sz="1600" dirty="0" err="1">
                <a:latin typeface="+mj-lt"/>
              </a:rPr>
              <a:t>baud</a:t>
            </a:r>
            <a:endParaRPr lang="hr-HR" sz="1600" dirty="0">
              <a:latin typeface="+mj-lt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000672" y="2852936"/>
            <a:ext cx="360040" cy="1152128"/>
          </a:xfrm>
          <a:prstGeom prst="ellipse">
            <a:avLst/>
          </a:prstGeom>
          <a:solidFill>
            <a:srgbClr val="00CC99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r-H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4" name="Straight Arrow Connector 13"/>
          <p:cNvCxnSpPr>
            <a:stCxn id="11" idx="0"/>
            <a:endCxn id="12" idx="4"/>
          </p:cNvCxnSpPr>
          <p:nvPr/>
        </p:nvCxnSpPr>
        <p:spPr bwMode="auto">
          <a:xfrm flipV="1">
            <a:off x="2167888" y="4005064"/>
            <a:ext cx="12804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Oval 15"/>
          <p:cNvSpPr/>
          <p:nvPr/>
        </p:nvSpPr>
        <p:spPr bwMode="auto">
          <a:xfrm>
            <a:off x="2504728" y="2780928"/>
            <a:ext cx="360040" cy="360040"/>
          </a:xfrm>
          <a:prstGeom prst="ellipse">
            <a:avLst/>
          </a:prstGeom>
          <a:solidFill>
            <a:srgbClr val="FFFF00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sp>
        <p:nvSpPr>
          <p:cNvPr id="17" name="Oval 16"/>
          <p:cNvSpPr/>
          <p:nvPr/>
        </p:nvSpPr>
        <p:spPr bwMode="auto">
          <a:xfrm>
            <a:off x="4376936" y="2708920"/>
            <a:ext cx="1224136" cy="648072"/>
          </a:xfrm>
          <a:prstGeom prst="ellipse">
            <a:avLst/>
          </a:prstGeom>
          <a:solidFill>
            <a:srgbClr val="FC8888">
              <a:alpha val="4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sp>
        <p:nvSpPr>
          <p:cNvPr id="18" name="TextBox 17"/>
          <p:cNvSpPr txBox="1"/>
          <p:nvPr/>
        </p:nvSpPr>
        <p:spPr>
          <a:xfrm>
            <a:off x="3080792" y="1268760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1600" dirty="0">
                <a:latin typeface="+mj-lt"/>
              </a:rPr>
              <a:t>spektralna gustoća snage signala na izlazu predajnika, određena PSD maskom</a:t>
            </a:r>
          </a:p>
        </p:txBody>
      </p:sp>
      <p:cxnSp>
        <p:nvCxnSpPr>
          <p:cNvPr id="20" name="Straight Arrow Connector 19"/>
          <p:cNvCxnSpPr>
            <a:stCxn id="18" idx="2"/>
            <a:endCxn id="17" idx="0"/>
          </p:cNvCxnSpPr>
          <p:nvPr/>
        </p:nvCxnSpPr>
        <p:spPr bwMode="auto">
          <a:xfrm flipH="1">
            <a:off x="4989004" y="1853535"/>
            <a:ext cx="108012" cy="855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Oval 22"/>
          <p:cNvSpPr/>
          <p:nvPr/>
        </p:nvSpPr>
        <p:spPr bwMode="auto">
          <a:xfrm>
            <a:off x="5673080" y="2708920"/>
            <a:ext cx="1008112" cy="648072"/>
          </a:xfrm>
          <a:prstGeom prst="ellipse">
            <a:avLst/>
          </a:prstGeom>
          <a:solidFill>
            <a:schemeClr val="accent6">
              <a:lumMod val="40000"/>
              <a:lumOff val="60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lang="hr-HR"/>
          </a:p>
        </p:txBody>
      </p:sp>
      <p:sp>
        <p:nvSpPr>
          <p:cNvPr id="24" name="TextBox 23"/>
          <p:cNvSpPr txBox="1"/>
          <p:nvPr/>
        </p:nvSpPr>
        <p:spPr>
          <a:xfrm>
            <a:off x="6897217" y="1772816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1600" dirty="0">
                <a:latin typeface="+mj-lt"/>
              </a:rPr>
              <a:t>prijenosna funkcija kanala (parice) – određena temeljem mjerenja </a:t>
            </a:r>
            <a:r>
              <a:rPr lang="hr-HR" sz="1600" i="1" dirty="0">
                <a:latin typeface="+mj-lt"/>
                <a:sym typeface="Symbol"/>
              </a:rPr>
              <a:t></a:t>
            </a:r>
            <a:r>
              <a:rPr lang="hr-HR" sz="1600" dirty="0">
                <a:latin typeface="+mj-lt"/>
              </a:rPr>
              <a:t>(</a:t>
            </a:r>
            <a:r>
              <a:rPr lang="hr-HR" sz="1600" i="1" dirty="0">
                <a:latin typeface="+mj-lt"/>
              </a:rPr>
              <a:t>f</a:t>
            </a:r>
            <a:r>
              <a:rPr lang="hr-HR" sz="1600" dirty="0">
                <a:latin typeface="+mj-lt"/>
              </a:rPr>
              <a:t>)</a:t>
            </a:r>
          </a:p>
        </p:txBody>
      </p:sp>
      <p:cxnSp>
        <p:nvCxnSpPr>
          <p:cNvPr id="28" name="Straight Arrow Connector 27"/>
          <p:cNvCxnSpPr>
            <a:stCxn id="24" idx="1"/>
            <a:endCxn id="23" idx="0"/>
          </p:cNvCxnSpPr>
          <p:nvPr/>
        </p:nvCxnSpPr>
        <p:spPr bwMode="auto">
          <a:xfrm flipH="1">
            <a:off x="6177136" y="2188315"/>
            <a:ext cx="720081" cy="520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Oval 28"/>
          <p:cNvSpPr/>
          <p:nvPr/>
        </p:nvSpPr>
        <p:spPr bwMode="auto">
          <a:xfrm>
            <a:off x="4808984" y="3429000"/>
            <a:ext cx="360040" cy="504056"/>
          </a:xfrm>
          <a:prstGeom prst="ellipse">
            <a:avLst/>
          </a:prstGeom>
          <a:solidFill>
            <a:srgbClr val="99EBAD">
              <a:alpha val="4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lang="hr-HR"/>
          </a:p>
        </p:txBody>
      </p:sp>
      <p:sp>
        <p:nvSpPr>
          <p:cNvPr id="30" name="TextBox 29"/>
          <p:cNvSpPr txBox="1"/>
          <p:nvPr/>
        </p:nvSpPr>
        <p:spPr>
          <a:xfrm>
            <a:off x="3872880" y="4509120"/>
            <a:ext cx="1514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1600" dirty="0">
                <a:latin typeface="+mj-lt"/>
              </a:rPr>
              <a:t>smanjenje omjera </a:t>
            </a:r>
            <a:r>
              <a:rPr lang="hr-HR" sz="1600" i="1" dirty="0">
                <a:latin typeface="+mj-lt"/>
              </a:rPr>
              <a:t>S</a:t>
            </a:r>
            <a:r>
              <a:rPr lang="hr-HR" sz="1600" dirty="0">
                <a:latin typeface="+mj-lt"/>
              </a:rPr>
              <a:t>/</a:t>
            </a:r>
            <a:r>
              <a:rPr lang="hr-HR" sz="1600" i="1" dirty="0">
                <a:latin typeface="+mj-lt"/>
              </a:rPr>
              <a:t>N</a:t>
            </a:r>
          </a:p>
        </p:txBody>
      </p:sp>
      <p:cxnSp>
        <p:nvCxnSpPr>
          <p:cNvPr id="32" name="Straight Arrow Connector 31"/>
          <p:cNvCxnSpPr>
            <a:stCxn id="30" idx="0"/>
            <a:endCxn id="29" idx="3"/>
          </p:cNvCxnSpPr>
          <p:nvPr/>
        </p:nvCxnSpPr>
        <p:spPr bwMode="auto">
          <a:xfrm flipV="1">
            <a:off x="4630250" y="3859239"/>
            <a:ext cx="231461" cy="6498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Oval 32"/>
          <p:cNvSpPr/>
          <p:nvPr/>
        </p:nvSpPr>
        <p:spPr bwMode="auto">
          <a:xfrm>
            <a:off x="5169024" y="3356992"/>
            <a:ext cx="1296144" cy="648072"/>
          </a:xfrm>
          <a:prstGeom prst="ellipse">
            <a:avLst/>
          </a:prstGeom>
          <a:solidFill>
            <a:srgbClr val="FAB58A">
              <a:alpha val="4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lang="hr-HR"/>
          </a:p>
        </p:txBody>
      </p:sp>
      <p:sp>
        <p:nvSpPr>
          <p:cNvPr id="34" name="TextBox 33"/>
          <p:cNvSpPr txBox="1"/>
          <p:nvPr/>
        </p:nvSpPr>
        <p:spPr>
          <a:xfrm>
            <a:off x="5529064" y="4365104"/>
            <a:ext cx="345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1600" dirty="0">
                <a:latin typeface="+mj-lt"/>
              </a:rPr>
              <a:t>šum računat modelom FSAN-a, temeljem mjerenja </a:t>
            </a:r>
            <a:r>
              <a:rPr lang="hr-HR" sz="1600" i="1" dirty="0">
                <a:latin typeface="+mj-lt"/>
              </a:rPr>
              <a:t>H</a:t>
            </a:r>
            <a:r>
              <a:rPr lang="hr-HR" sz="1600" baseline="-25000" dirty="0">
                <a:latin typeface="+mj-lt"/>
              </a:rPr>
              <a:t>FEXT</a:t>
            </a:r>
          </a:p>
        </p:txBody>
      </p:sp>
      <p:cxnSp>
        <p:nvCxnSpPr>
          <p:cNvPr id="36" name="Straight Arrow Connector 35"/>
          <p:cNvCxnSpPr>
            <a:stCxn id="34" idx="0"/>
            <a:endCxn id="33" idx="5"/>
          </p:cNvCxnSpPr>
          <p:nvPr/>
        </p:nvCxnSpPr>
        <p:spPr bwMode="auto">
          <a:xfrm flipH="1" flipV="1">
            <a:off x="6275352" y="3910156"/>
            <a:ext cx="981904" cy="4549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47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ED02E-58EE-4CD4-9E30-2DE40261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Oblikovanje spektra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496" y="980728"/>
            <a:ext cx="9217024" cy="1512168"/>
          </a:xfrm>
        </p:spPr>
        <p:txBody>
          <a:bodyPr/>
          <a:lstStyle/>
          <a:p>
            <a:r>
              <a:rPr lang="hr-HR" sz="2400" dirty="0"/>
              <a:t>UPBO – </a:t>
            </a:r>
            <a:r>
              <a:rPr lang="hr-HR" sz="2000" i="1" dirty="0" err="1"/>
              <a:t>Upstream</a:t>
            </a:r>
            <a:r>
              <a:rPr lang="hr-HR" sz="2000" i="1" dirty="0"/>
              <a:t> Power </a:t>
            </a:r>
            <a:r>
              <a:rPr lang="hr-HR" sz="2000" i="1" dirty="0" err="1"/>
              <a:t>Back</a:t>
            </a:r>
            <a:r>
              <a:rPr lang="hr-HR" sz="2000" i="1" dirty="0"/>
              <a:t>-</a:t>
            </a:r>
            <a:r>
              <a:rPr lang="hr-HR" sz="2000" i="1" dirty="0" err="1"/>
              <a:t>off</a:t>
            </a:r>
            <a:r>
              <a:rPr lang="hr-HR" sz="2000" i="1" dirty="0"/>
              <a:t> </a:t>
            </a:r>
            <a:r>
              <a:rPr lang="hr-HR" sz="2000" dirty="0"/>
              <a:t>(definiran u G.993.1, G.993.2 i G.997.1)</a:t>
            </a:r>
          </a:p>
          <a:p>
            <a:pPr lvl="1"/>
            <a:r>
              <a:rPr lang="hr-HR" sz="2000" dirty="0"/>
              <a:t>VTU-R provodi proceduru kako bi se povećala spektralna kompatibilnost između petlji različite duljine u istoj kabelskoj grupi</a:t>
            </a:r>
          </a:p>
          <a:p>
            <a:pPr lvl="1"/>
            <a:r>
              <a:rPr lang="hr-HR" sz="2000" dirty="0"/>
              <a:t>primjena posebne maske u uzlaznom smjeru</a:t>
            </a:r>
          </a:p>
          <a:p>
            <a:pPr lvl="1"/>
            <a:endParaRPr lang="hr-HR" sz="2000" dirty="0"/>
          </a:p>
          <a:p>
            <a:pPr lvl="1"/>
            <a:endParaRPr lang="hr-HR" sz="2000" dirty="0"/>
          </a:p>
          <a:p>
            <a:pPr lvl="1"/>
            <a:endParaRPr lang="hr-HR" sz="2000" dirty="0"/>
          </a:p>
          <a:p>
            <a:r>
              <a:rPr lang="hr-HR" sz="2400" dirty="0"/>
              <a:t>DPBO – </a:t>
            </a:r>
            <a:r>
              <a:rPr lang="hr-HR" sz="2000" i="1" dirty="0" err="1"/>
              <a:t>Downstream</a:t>
            </a:r>
            <a:r>
              <a:rPr lang="hr-HR" sz="2000" i="1" dirty="0"/>
              <a:t> Power </a:t>
            </a:r>
            <a:r>
              <a:rPr lang="hr-HR" sz="2000" i="1" dirty="0" err="1"/>
              <a:t>Back</a:t>
            </a:r>
            <a:r>
              <a:rPr lang="hr-HR" sz="2000" i="1" dirty="0"/>
              <a:t>-</a:t>
            </a:r>
            <a:r>
              <a:rPr lang="hr-HR" sz="2000" i="1" dirty="0" err="1"/>
              <a:t>off</a:t>
            </a:r>
            <a:r>
              <a:rPr lang="hr-HR" sz="2000" i="1" dirty="0"/>
              <a:t> </a:t>
            </a:r>
            <a:r>
              <a:rPr lang="hr-HR" sz="2000" dirty="0"/>
              <a:t>(definiran u G.993.2 i G.997.1)</a:t>
            </a:r>
          </a:p>
          <a:p>
            <a:pPr lvl="1"/>
            <a:r>
              <a:rPr lang="hr-HR" sz="1600" dirty="0"/>
              <a:t>rješavanje problema "blisko-daleko" (utjecaj VDSL-a na ADSL2+ u istoj kabelskoj grupi)</a:t>
            </a:r>
          </a:p>
          <a:p>
            <a:pPr lvl="1"/>
            <a:r>
              <a:rPr lang="hr-HR" sz="1600" dirty="0"/>
              <a:t>suština tehnike DPBO: smanjiti intenzitet signala na izlazu RT-a (točka a) posebno oblikovanom maskom za </a:t>
            </a:r>
            <a:r>
              <a:rPr lang="hr-HR" sz="1600" dirty="0" err="1"/>
              <a:t>predajni</a:t>
            </a:r>
            <a:r>
              <a:rPr lang="hr-HR" sz="1600" dirty="0"/>
              <a:t> smjer VTU-C-a smještenog u RT-u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r-HR"/>
          </a:p>
        </p:txBody>
      </p:sp>
      <p:graphicFrame>
        <p:nvGraphicFramePr>
          <p:cNvPr id="91139" name="Object 3"/>
          <p:cNvGraphicFramePr>
            <a:graphicFrameLocks noChangeAspect="1"/>
          </p:cNvGraphicFramePr>
          <p:nvPr/>
        </p:nvGraphicFramePr>
        <p:xfrm>
          <a:off x="2720752" y="2492896"/>
          <a:ext cx="3791442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52" name="Visio" r:id="rId3" imgW="3274515" imgH="934720" progId="Visio.Drawing.11">
                  <p:embed/>
                </p:oleObj>
              </mc:Choice>
              <mc:Fallback>
                <p:oleObj name="Visio" r:id="rId3" imgW="3274515" imgH="934720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0752" y="2492896"/>
                        <a:ext cx="3791442" cy="10801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2" name="Rectangle 6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r-HR"/>
          </a:p>
        </p:txBody>
      </p:sp>
      <p:graphicFrame>
        <p:nvGraphicFramePr>
          <p:cNvPr id="91141" name="Object 5"/>
          <p:cNvGraphicFramePr>
            <a:graphicFrameLocks noChangeAspect="1"/>
          </p:cNvGraphicFramePr>
          <p:nvPr/>
        </p:nvGraphicFramePr>
        <p:xfrm>
          <a:off x="2792760" y="4869160"/>
          <a:ext cx="3886200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53" name="Visio" r:id="rId5" imgW="3886681" imgH="1504005" progId="Visio.Drawing.11">
                  <p:embed/>
                </p:oleObj>
              </mc:Choice>
              <mc:Fallback>
                <p:oleObj name="Visio" r:id="rId5" imgW="3886681" imgH="1504005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2760" y="4869160"/>
                        <a:ext cx="3886200" cy="1504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48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7B96E-2BD7-4C4D-BEB5-8443B111C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Upravljanje spektrom DSL-a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2000" dirty="0"/>
              <a:t>statičko (SSM)</a:t>
            </a:r>
          </a:p>
          <a:p>
            <a:pPr lvl="1"/>
            <a:r>
              <a:rPr lang="hr-HR" sz="1800" dirty="0"/>
              <a:t>kreiranje tzv. šablona (eng. </a:t>
            </a:r>
            <a:r>
              <a:rPr lang="hr-HR" sz="1800" i="1" dirty="0"/>
              <a:t>template</a:t>
            </a:r>
            <a:r>
              <a:rPr lang="hr-HR" sz="1800" dirty="0"/>
              <a:t>) koji podjednako ograničavaju snagu predajnika svih DSL-a koji se mogu naći u zajedničkom kabelu/grupi</a:t>
            </a:r>
          </a:p>
          <a:p>
            <a:pPr lvl="1"/>
            <a:r>
              <a:rPr lang="hr-HR" sz="1800" dirty="0"/>
              <a:t>obično se koristi 99% model</a:t>
            </a:r>
          </a:p>
          <a:p>
            <a:pPr lvl="1"/>
            <a:r>
              <a:rPr lang="hr-HR" sz="1800" dirty="0"/>
              <a:t>rezultat: značajno ograničavanje prijenosnih brzina</a:t>
            </a:r>
          </a:p>
          <a:p>
            <a:r>
              <a:rPr lang="hr-HR" sz="2000" dirty="0"/>
              <a:t>dinamičko (DSM)</a:t>
            </a:r>
          </a:p>
          <a:p>
            <a:pPr lvl="1"/>
            <a:r>
              <a:rPr lang="hr-HR" sz="1600" dirty="0"/>
              <a:t>omogućava adaptivnu primjenu spektralnih maski kreiranih posebno za svakog korisnika</a:t>
            </a:r>
          </a:p>
          <a:p>
            <a:pPr lvl="1"/>
            <a:r>
              <a:rPr lang="hr-HR" sz="1600" dirty="0"/>
              <a:t>rezultat: maksimizacija propusnost DSL sustava</a:t>
            </a:r>
          </a:p>
          <a:p>
            <a:pPr lvl="1"/>
            <a:r>
              <a:rPr lang="hr-HR" sz="1600" dirty="0"/>
              <a:t>tehnike DSM-a u osnovi se svode na optimiranje parametara i resursa primopredajnika DSL-a, uzimajući pri tome u obzir preslušavanja između linija</a:t>
            </a:r>
          </a:p>
          <a:p>
            <a:pPr lvl="1"/>
            <a:r>
              <a:rPr lang="hr-HR" sz="1600" dirty="0"/>
              <a:t>četiri razreda koordinacije između linija:</a:t>
            </a:r>
          </a:p>
          <a:p>
            <a:pPr lvl="1"/>
            <a:r>
              <a:rPr lang="hr-HR" sz="1600" b="1" dirty="0"/>
              <a:t>DSM-0</a:t>
            </a:r>
            <a:r>
              <a:rPr lang="hr-HR" sz="1600" dirty="0"/>
              <a:t>: nema koordinacije</a:t>
            </a:r>
          </a:p>
          <a:p>
            <a:pPr lvl="2"/>
            <a:r>
              <a:rPr lang="hr-HR" sz="1200" dirty="0"/>
              <a:t>svaka linija maksimizira vlastite performanse i pri tome ne uzima u obzir performanse susjednih linija</a:t>
            </a:r>
          </a:p>
          <a:p>
            <a:pPr lvl="2"/>
            <a:r>
              <a:rPr lang="hr-HR" sz="1200" dirty="0"/>
              <a:t>spektralna kompatibilnost između linija unutar zajedničke kabelske grupe osigurana je ograničenjem snage predajnika, odnosno spektralne gustoće snage (spektralne maska)</a:t>
            </a:r>
          </a:p>
          <a:p>
            <a:pPr lvl="2"/>
            <a:r>
              <a:rPr lang="hr-HR" sz="1200" dirty="0"/>
              <a:t>primjeri: rad modema s adaptivnom marginom (</a:t>
            </a:r>
            <a:r>
              <a:rPr lang="hr-HR" sz="1200" b="1" dirty="0"/>
              <a:t>MA</a:t>
            </a:r>
            <a:r>
              <a:rPr lang="hr-HR" sz="1200" dirty="0"/>
              <a:t>) – sva se raspoloživa snaga koristi kako bi se maksimizirala margina šuma, i pri tome ostvarila ciljana fiksna prijenosna brzina</a:t>
            </a:r>
          </a:p>
          <a:p>
            <a:pPr lvl="2"/>
            <a:r>
              <a:rPr lang="hr-HR" sz="1200" dirty="0"/>
              <a:t>rad modema s adaptivnom brzinom (</a:t>
            </a:r>
            <a:r>
              <a:rPr lang="hr-HR" sz="1200" b="1" dirty="0"/>
              <a:t>RA</a:t>
            </a:r>
            <a:r>
              <a:rPr lang="hr-HR" sz="1200" dirty="0"/>
              <a:t>) - koristi se sva raspoloživa snaga kako bi maksimizirala prijenosna brzina u fazi inicijalizacije linije, poštujući pri tome konfiguriranu marginu šuma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49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BCF7F-A2F0-418E-8FC0-5C4D535EA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1053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Date Placeholder 3">
            <a:extLst>
              <a:ext uri="{FF2B5EF4-FFF2-40B4-BE49-F238E27FC236}">
                <a16:creationId xmlns:a16="http://schemas.microsoft.com/office/drawing/2014/main" id="{217CD550-8C59-4E20-93E2-295E869D1EB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hr-HR" sz="1400" dirty="0"/>
          </a:p>
        </p:txBody>
      </p:sp>
      <p:sp>
        <p:nvSpPr>
          <p:cNvPr id="37891" name="Slide Number Placeholder 5">
            <a:extLst>
              <a:ext uri="{FF2B5EF4-FFF2-40B4-BE49-F238E27FC236}">
                <a16:creationId xmlns:a16="http://schemas.microsoft.com/office/drawing/2014/main" id="{7E75BB1E-575A-4CD3-8595-BD816E466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Symbol" panose="05050102010706020507" pitchFamily="18" charset="2"/>
              <a:buChar char="¨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&lt;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=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8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2B3E1D3-D88A-4722-A8F1-B1E48690F542}" type="slidenum">
              <a:rPr lang="en-US" altLang="sr-Latn-RS" sz="14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sr-Latn-RS" sz="1600" dirty="0">
              <a:latin typeface="Arial" panose="020B0604020202020204" pitchFamily="34" charset="0"/>
            </a:endParaRPr>
          </a:p>
        </p:txBody>
      </p:sp>
      <p:sp>
        <p:nvSpPr>
          <p:cNvPr id="37892" name="Rectangle 2">
            <a:extLst>
              <a:ext uri="{FF2B5EF4-FFF2-40B4-BE49-F238E27FC236}">
                <a16:creationId xmlns:a16="http://schemas.microsoft.com/office/drawing/2014/main" id="{C6100D89-7B03-44F4-995A-CDD785F38F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/>
              <a:t>Lokalna petlja u mreži telekom operatora</a:t>
            </a:r>
            <a:endParaRPr lang="en-US" altLang="sr-Latn-RS"/>
          </a:p>
        </p:txBody>
      </p:sp>
      <p:sp>
        <p:nvSpPr>
          <p:cNvPr id="37893" name="Rectangle 5">
            <a:extLst>
              <a:ext uri="{FF2B5EF4-FFF2-40B4-BE49-F238E27FC236}">
                <a16:creationId xmlns:a16="http://schemas.microsoft.com/office/drawing/2014/main" id="{AADDC609-DEB4-4222-B043-B4F8FC3B6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3352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Symbol" panose="05050102010706020507" pitchFamily="18" charset="2"/>
              <a:buChar char="¨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&lt;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=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8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sr-Latn-CS" altLang="sr-Latn-RS" sz="1800">
              <a:latin typeface="Arial" panose="020B0604020202020204" pitchFamily="34" charset="0"/>
            </a:endParaRPr>
          </a:p>
        </p:txBody>
      </p:sp>
      <p:graphicFrame>
        <p:nvGraphicFramePr>
          <p:cNvPr id="37894" name="Object 4">
            <a:extLst>
              <a:ext uri="{FF2B5EF4-FFF2-40B4-BE49-F238E27FC236}">
                <a16:creationId xmlns:a16="http://schemas.microsoft.com/office/drawing/2014/main" id="{1FA79DC7-FEED-4DD8-9F92-46D7DBE790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2313" y="908050"/>
          <a:ext cx="8151812" cy="543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09" name="Visio" r:id="rId3" imgW="8063247" imgH="5829943" progId="Visio.Drawing.11">
                  <p:embed/>
                </p:oleObj>
              </mc:Choice>
              <mc:Fallback>
                <p:oleObj name="Visio" r:id="rId3" imgW="8063247" imgH="5829943" progId="Visio.Drawing.11">
                  <p:embed/>
                  <p:pic>
                    <p:nvPicPr>
                      <p:cNvPr id="37894" name="Object 4">
                        <a:extLst>
                          <a:ext uri="{FF2B5EF4-FFF2-40B4-BE49-F238E27FC236}">
                            <a16:creationId xmlns:a16="http://schemas.microsoft.com/office/drawing/2014/main" id="{1FA79DC7-FEED-4DD8-9F92-46D7DBE790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313" y="908050"/>
                        <a:ext cx="8151812" cy="543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5" name="Footer Placeholder 1">
            <a:extLst>
              <a:ext uri="{FF2B5EF4-FFF2-40B4-BE49-F238E27FC236}">
                <a16:creationId xmlns:a16="http://schemas.microsoft.com/office/drawing/2014/main" id="{5C8C5C20-893E-42A3-91AF-17ADFB0075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Symbol" panose="05050102010706020507" pitchFamily="18" charset="2"/>
              <a:buChar char="¨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&lt;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=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8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Tehnologije DSL-a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Razredi DSM-a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980728"/>
            <a:ext cx="8602538" cy="5328592"/>
          </a:xfrm>
        </p:spPr>
        <p:txBody>
          <a:bodyPr/>
          <a:lstStyle/>
          <a:p>
            <a:r>
              <a:rPr lang="hr-HR" sz="2000" dirty="0"/>
              <a:t>ostali razredi koordinacije</a:t>
            </a:r>
          </a:p>
          <a:p>
            <a:pPr lvl="1"/>
            <a:r>
              <a:rPr lang="hr-HR" sz="1800" b="1" dirty="0"/>
              <a:t>DSM 1</a:t>
            </a:r>
            <a:r>
              <a:rPr lang="hr-HR" sz="1800" dirty="0"/>
              <a:t>: dodjela snage svakoj liniji na takav način da se izbjegne nepotrebno preslušavanje na susjedne linije</a:t>
            </a:r>
          </a:p>
          <a:p>
            <a:pPr lvl="1"/>
            <a:r>
              <a:rPr lang="hr-HR" sz="1800" dirty="0"/>
              <a:t>dodjela snage liniji proračunava se samo na osnovi njezina vlastitog stanja i zahtjeva koji proističu iz usluge koju podržava ta linija</a:t>
            </a:r>
          </a:p>
          <a:p>
            <a:pPr lvl="1"/>
            <a:r>
              <a:rPr lang="hr-HR" sz="1800" dirty="0"/>
              <a:t>primjeri: rad modema s adaptivnom snagom (</a:t>
            </a:r>
            <a:r>
              <a:rPr lang="hr-HR" sz="1800" b="1" dirty="0"/>
              <a:t>PA/MF</a:t>
            </a:r>
            <a:r>
              <a:rPr lang="hr-HR" sz="1800" dirty="0"/>
              <a:t>) - snaga predajnika se minimizira održavajući pri tome fiksnu prijenosnu brzinu i marginu šuma</a:t>
            </a:r>
          </a:p>
          <a:p>
            <a:pPr lvl="1"/>
            <a:r>
              <a:rPr lang="hr-HR" sz="1800" b="1" dirty="0"/>
              <a:t>algoritam IWF </a:t>
            </a:r>
            <a:r>
              <a:rPr lang="hr-HR" sz="1800" dirty="0"/>
              <a:t>- ne koristi fiksnu masku, što omogućava da se snaga prerasporedi s nekorištenih na korištene potkanale</a:t>
            </a:r>
          </a:p>
          <a:p>
            <a:pPr lvl="1"/>
            <a:r>
              <a:rPr lang="hr-HR" sz="1800" b="1" dirty="0"/>
              <a:t>DSM-2</a:t>
            </a:r>
            <a:r>
              <a:rPr lang="hr-HR" sz="1800" dirty="0"/>
              <a:t>: dodjela snage liniji proračunava se na temelju stanja svih linija unutar zajedničke kabelske grupe/kabela kao i na temelju zahtjeva usluga koje se prenose tim linijama</a:t>
            </a:r>
          </a:p>
          <a:p>
            <a:pPr lvl="2"/>
            <a:r>
              <a:rPr lang="hr-HR" sz="1400" dirty="0"/>
              <a:t>koristi podatke o topologiji kabelske grupe, odnosno podatke o preslušavanjima između linija</a:t>
            </a:r>
          </a:p>
          <a:p>
            <a:pPr lvl="1"/>
            <a:r>
              <a:rPr lang="hr-HR" sz="1800" dirty="0"/>
              <a:t>primjer: algoritam optimalnog upravljanja spektrom (OSM)</a:t>
            </a:r>
          </a:p>
          <a:p>
            <a:pPr lvl="1"/>
            <a:r>
              <a:rPr lang="hr-HR" sz="1800" b="1" dirty="0"/>
              <a:t>DSM-3</a:t>
            </a:r>
            <a:r>
              <a:rPr lang="hr-HR" sz="1800" dirty="0"/>
              <a:t>: vektorizacija – digitalna obrada signala na razini većeg broja linija pri čemu se preslušavanje između linija poništava</a:t>
            </a:r>
          </a:p>
          <a:p>
            <a:pPr lvl="1"/>
            <a:r>
              <a:rPr lang="hr-HR" sz="1800" dirty="0"/>
              <a:t>definirano preporukom ITU-T </a:t>
            </a:r>
            <a:r>
              <a:rPr lang="hr-HR" sz="1800" dirty="0" err="1"/>
              <a:t>G.993.5</a:t>
            </a:r>
            <a:r>
              <a:rPr lang="hr-HR" sz="1800" dirty="0"/>
              <a:t> (G.vector) – </a:t>
            </a:r>
            <a:r>
              <a:rPr lang="hr-HR" sz="1800" b="1" dirty="0"/>
              <a:t>najbolja tehnika DSM-a</a:t>
            </a:r>
          </a:p>
          <a:p>
            <a:pPr lvl="1"/>
            <a:endParaRPr lang="hr-HR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50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AB2C6-92F9-46DC-8E41-1749B3995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75287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7997-1BED-4E3B-89DF-9733221EC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Vektorizirani</a:t>
            </a:r>
            <a:r>
              <a:rPr lang="hr-HR" dirty="0"/>
              <a:t> </a:t>
            </a:r>
            <a:r>
              <a:rPr lang="hr-HR" dirty="0" err="1"/>
              <a:t>VDSL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BCBE5-1271-4228-B61E-EB6177C91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908720"/>
            <a:ext cx="8420100" cy="5400600"/>
          </a:xfrm>
        </p:spPr>
        <p:txBody>
          <a:bodyPr/>
          <a:lstStyle/>
          <a:p>
            <a:r>
              <a:rPr lang="hr-HR" dirty="0"/>
              <a:t>optička nit se dovodi u </a:t>
            </a:r>
            <a:r>
              <a:rPr lang="hr-HR" dirty="0" err="1"/>
              <a:t>DSLAM</a:t>
            </a:r>
            <a:r>
              <a:rPr lang="hr-HR" dirty="0"/>
              <a:t> (</a:t>
            </a:r>
            <a:r>
              <a:rPr lang="hr-HR" i="1" dirty="0" err="1"/>
              <a:t>node</a:t>
            </a:r>
            <a:r>
              <a:rPr lang="hr-HR" dirty="0"/>
              <a:t>) udaljen manje od 1 km od pretplatnika</a:t>
            </a:r>
          </a:p>
          <a:p>
            <a:r>
              <a:rPr lang="hr-HR" dirty="0"/>
              <a:t>koristi obradu signala na fizičkom sloju kako bi poništio preslušavanje između linija koje završavaju na jednom zajedničkom </a:t>
            </a:r>
            <a:r>
              <a:rPr lang="hr-HR" dirty="0" err="1"/>
              <a:t>DSLAM</a:t>
            </a:r>
            <a:r>
              <a:rPr lang="hr-HR" dirty="0"/>
              <a:t>-u</a:t>
            </a:r>
          </a:p>
          <a:p>
            <a:r>
              <a:rPr lang="hr-HR" dirty="0"/>
              <a:t>posljedica:</a:t>
            </a:r>
          </a:p>
          <a:p>
            <a:pPr lvl="1"/>
            <a:r>
              <a:rPr lang="hr-HR" dirty="0"/>
              <a:t>skoro pa udvostručavanje brzine kratkih linija</a:t>
            </a:r>
          </a:p>
          <a:p>
            <a:pPr lvl="1"/>
            <a:r>
              <a:rPr lang="hr-HR" dirty="0"/>
              <a:t>malo povećanje brzine kod dugačkih linija – preslušavanje je ionako slabije</a:t>
            </a:r>
          </a:p>
          <a:p>
            <a:r>
              <a:rPr lang="hr-HR" i="1" dirty="0" err="1"/>
              <a:t>Node-level</a:t>
            </a:r>
            <a:r>
              <a:rPr lang="hr-HR" i="1" dirty="0"/>
              <a:t> </a:t>
            </a:r>
            <a:r>
              <a:rPr lang="hr-HR" i="1" dirty="0" err="1"/>
              <a:t>vectoring</a:t>
            </a:r>
            <a:r>
              <a:rPr lang="hr-HR" i="1" dirty="0"/>
              <a:t> </a:t>
            </a:r>
            <a:r>
              <a:rPr lang="hr-HR" dirty="0"/>
              <a:t>– sve linija u čvoru</a:t>
            </a:r>
          </a:p>
          <a:p>
            <a:pPr lvl="1"/>
            <a:r>
              <a:rPr lang="hr-HR" dirty="0"/>
              <a:t>veličina </a:t>
            </a:r>
            <a:r>
              <a:rPr lang="hr-HR" dirty="0" err="1"/>
              <a:t>vektorizirane</a:t>
            </a:r>
            <a:r>
              <a:rPr lang="hr-HR" dirty="0"/>
              <a:t> grupe 96 – 384 linije</a:t>
            </a:r>
          </a:p>
          <a:p>
            <a:r>
              <a:rPr lang="hr-HR" i="1" dirty="0"/>
              <a:t>Line </a:t>
            </a:r>
            <a:r>
              <a:rPr lang="hr-HR" i="1" dirty="0" err="1"/>
              <a:t>card</a:t>
            </a:r>
            <a:r>
              <a:rPr lang="hr-HR" i="1" dirty="0"/>
              <a:t> </a:t>
            </a:r>
            <a:r>
              <a:rPr lang="hr-HR" i="1" dirty="0" err="1"/>
              <a:t>vectoring</a:t>
            </a:r>
            <a:r>
              <a:rPr lang="hr-HR" i="1" dirty="0"/>
              <a:t> </a:t>
            </a:r>
            <a:r>
              <a:rPr lang="hr-HR" dirty="0"/>
              <a:t>– grupe 16 – 64 linija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DA4CF-25B8-49DA-82E4-8062EDB58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8964B-E8BB-4FB5-86FC-4BC5C73EB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51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8C327-8550-4FE9-8EE3-3B56D4708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96561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FF9E0-7F3C-44AD-AD80-FFD88CAD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Usporedba brzina </a:t>
            </a:r>
            <a:r>
              <a:rPr lang="hr-HR" dirty="0" err="1"/>
              <a:t>VDSL</a:t>
            </a:r>
            <a:r>
              <a:rPr lang="hr-HR" dirty="0"/>
              <a:t>-a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3458E-649B-4490-BA2C-AA21625AC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4941168"/>
            <a:ext cx="8420100" cy="1368152"/>
          </a:xfrm>
        </p:spPr>
        <p:txBody>
          <a:bodyPr/>
          <a:lstStyle/>
          <a:p>
            <a:r>
              <a:rPr lang="hr-HR" dirty="0"/>
              <a:t>profil </a:t>
            </a:r>
            <a:r>
              <a:rPr lang="hr-HR" dirty="0" err="1"/>
              <a:t>ADE17</a:t>
            </a:r>
            <a:r>
              <a:rPr lang="hr-HR" dirty="0"/>
              <a:t>, preslušavanje reducirano 20 dB u </a:t>
            </a:r>
            <a:r>
              <a:rPr lang="hr-HR" dirty="0" err="1"/>
              <a:t>vektoriziranoj</a:t>
            </a:r>
            <a:r>
              <a:rPr lang="hr-HR" dirty="0"/>
              <a:t> grupi od 12 linija, kabel s paricama promjera 0,4 mm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648E5-720B-4ED4-B08B-A40E4630C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71938E-4DC3-47F0-AFC7-B6A388E0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52</a:t>
            </a:fld>
            <a:endParaRPr lang="en-US" sz="1400" dirty="0">
              <a:latin typeface="Times New Roman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F494A-DF8C-4098-B723-19957137D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16" y="1114989"/>
            <a:ext cx="6624736" cy="374233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1634AEA-5AED-467C-A173-FFDD131F5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327491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9334-8412-4E2B-BA5E-400C569A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Usporedba brzina za razne varijante </a:t>
            </a:r>
            <a:r>
              <a:rPr lang="hr-HR" dirty="0" err="1"/>
              <a:t>VDSL</a:t>
            </a:r>
            <a:r>
              <a:rPr lang="hr-HR" dirty="0"/>
              <a:t>-a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389A6-D4B2-4A47-8DB5-5A85664BF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5805264"/>
            <a:ext cx="8420100" cy="504056"/>
          </a:xfrm>
        </p:spPr>
        <p:txBody>
          <a:bodyPr/>
          <a:lstStyle/>
          <a:p>
            <a:r>
              <a:rPr lang="hr-HR" dirty="0"/>
              <a:t>najbolji </a:t>
            </a:r>
            <a:r>
              <a:rPr lang="hr-HR" dirty="0" err="1"/>
              <a:t>učinici</a:t>
            </a:r>
            <a:r>
              <a:rPr lang="hr-HR" dirty="0"/>
              <a:t> na linijama do 300 metara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97EF3-3A03-4E8F-93AA-9A7F86624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52A7E-30C1-4FD8-A5D5-529743A95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53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81C516C-37C9-4005-A851-F22847A7D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96069B-E106-46B7-8EE3-7873A9B74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052736"/>
            <a:ext cx="7992888" cy="484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43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5A27C-44FD-4191-8103-37F84A06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Vektorizacija</a:t>
            </a:r>
            <a:r>
              <a:rPr lang="hr-HR" dirty="0"/>
              <a:t> u </a:t>
            </a:r>
            <a:r>
              <a:rPr lang="hr-HR" dirty="0" err="1"/>
              <a:t>VTU</a:t>
            </a:r>
            <a:r>
              <a:rPr lang="hr-HR" dirty="0"/>
              <a:t>-O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DDBF2-1CC1-4EA3-B2AB-1072F2045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536" y="5399358"/>
            <a:ext cx="8420100" cy="909961"/>
          </a:xfrm>
        </p:spPr>
        <p:txBody>
          <a:bodyPr/>
          <a:lstStyle/>
          <a:p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01C18-5F39-4919-9A8B-BA7CD4262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C0401-26FC-4024-892D-4B77471D7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54</a:t>
            </a:fld>
            <a:endParaRPr lang="en-US" sz="1400" dirty="0">
              <a:latin typeface="Times New Roman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DAAE4-0169-499E-9540-76ECCB363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24" y="1124744"/>
            <a:ext cx="8568952" cy="395897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C88ED5-BD41-4A1C-9FCA-3B4BBB430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511007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6867-04B2-4CBA-87C8-CEBA6770C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Referentni sustav </a:t>
            </a:r>
            <a:r>
              <a:rPr lang="hr-HR" dirty="0" err="1"/>
              <a:t>vektorizacije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9A529-B37F-4359-98BD-7296B174D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5544616"/>
            <a:ext cx="8420100" cy="764704"/>
          </a:xfrm>
        </p:spPr>
        <p:txBody>
          <a:bodyPr/>
          <a:lstStyle/>
          <a:p>
            <a:r>
              <a:rPr lang="hr-HR" sz="2400" dirty="0"/>
              <a:t>VCE (engl. </a:t>
            </a:r>
            <a:r>
              <a:rPr lang="hr-HR" sz="2400" i="1" dirty="0" err="1"/>
              <a:t>Vectoring</a:t>
            </a:r>
            <a:r>
              <a:rPr lang="hr-HR" sz="2400" i="1" dirty="0"/>
              <a:t> </a:t>
            </a:r>
            <a:r>
              <a:rPr lang="hr-HR" sz="2400" i="1" dirty="0" err="1"/>
              <a:t>Control</a:t>
            </a:r>
            <a:r>
              <a:rPr lang="hr-HR" sz="2400" i="1" dirty="0"/>
              <a:t> </a:t>
            </a:r>
            <a:r>
              <a:rPr lang="hr-HR" sz="2400" i="1" dirty="0" err="1"/>
              <a:t>Entity</a:t>
            </a:r>
            <a:r>
              <a:rPr lang="hr-HR" sz="2400" dirty="0"/>
              <a:t>)</a:t>
            </a:r>
          </a:p>
          <a:p>
            <a:pPr lvl="1"/>
            <a:r>
              <a:rPr lang="hr-HR" sz="2000" dirty="0"/>
              <a:t>svaki VCE upravlja s jednom skupinom </a:t>
            </a:r>
            <a:r>
              <a:rPr lang="hr-HR" sz="2000" dirty="0" err="1"/>
              <a:t>vektoriziranih</a:t>
            </a:r>
            <a:r>
              <a:rPr lang="hr-HR" sz="2000" dirty="0"/>
              <a:t> linija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E8FA-A9C4-43C0-8BEC-DDA00D61B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07EF6-3C79-4903-A9F3-614EB2C4A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5D11A-1318-4D1A-ADF1-DBEE57090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94600" y="6477000"/>
            <a:ext cx="2063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E1D7900F-624F-47BF-B4C5-90BAC3E58AD9}" type="slidenum">
              <a:rPr lang="en-US" sz="1400" smtClean="0"/>
              <a:pPr>
                <a:defRPr/>
              </a:pPr>
              <a:t>55</a:t>
            </a:fld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51D17-0EFF-4951-84AB-FBA17114B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00" y="990770"/>
            <a:ext cx="6897216" cy="465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0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473AB-224D-41D5-89E4-0991D0B5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Standardizacija </a:t>
            </a:r>
            <a:r>
              <a:rPr lang="hr-HR" dirty="0" err="1"/>
              <a:t>vektorizacije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0D099-4C27-4C93-8CB9-1B40652EA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908720"/>
            <a:ext cx="8420100" cy="1403860"/>
          </a:xfrm>
        </p:spPr>
        <p:txBody>
          <a:bodyPr/>
          <a:lstStyle/>
          <a:p>
            <a:r>
              <a:rPr lang="hr-HR" sz="2400" dirty="0"/>
              <a:t>standard ITU-T G.993.5</a:t>
            </a:r>
          </a:p>
          <a:p>
            <a:pPr lvl="1"/>
            <a:r>
              <a:rPr lang="hr-HR" sz="2000" dirty="0"/>
              <a:t>prva inačica 2010., druga 2015. godine</a:t>
            </a:r>
          </a:p>
          <a:p>
            <a:pPr lvl="1"/>
            <a:r>
              <a:rPr lang="hr-HR" sz="2000" dirty="0" err="1"/>
              <a:t>Annex</a:t>
            </a:r>
            <a:r>
              <a:rPr lang="hr-HR" sz="2000" dirty="0"/>
              <a:t> B – </a:t>
            </a:r>
            <a:r>
              <a:rPr lang="hr-HR" sz="2000" dirty="0" err="1"/>
              <a:t>Long</a:t>
            </a:r>
            <a:r>
              <a:rPr lang="hr-HR" sz="2000" dirty="0"/>
              <a:t> </a:t>
            </a:r>
            <a:r>
              <a:rPr lang="hr-HR" sz="2000" dirty="0" err="1"/>
              <a:t>Reach</a:t>
            </a:r>
            <a:r>
              <a:rPr lang="hr-HR" sz="2000" dirty="0"/>
              <a:t> VDSL2 s </a:t>
            </a:r>
            <a:r>
              <a:rPr lang="hr-HR" sz="2000" dirty="0" err="1"/>
              <a:t>vektorizacijom</a:t>
            </a:r>
            <a:endParaRPr lang="hr-HR" sz="2000" dirty="0"/>
          </a:p>
          <a:p>
            <a:pPr lvl="2"/>
            <a:r>
              <a:rPr lang="hr-HR" sz="1600" dirty="0"/>
              <a:t>G.993.2 </a:t>
            </a:r>
            <a:r>
              <a:rPr lang="hr-HR" sz="1600" dirty="0" err="1"/>
              <a:t>Annex</a:t>
            </a:r>
            <a:r>
              <a:rPr lang="hr-HR" sz="1600" dirty="0"/>
              <a:t> D – </a:t>
            </a:r>
            <a:r>
              <a:rPr lang="hr-HR" sz="1600" dirty="0" err="1"/>
              <a:t>Long</a:t>
            </a:r>
            <a:r>
              <a:rPr lang="hr-HR" sz="1600" dirty="0"/>
              <a:t> </a:t>
            </a:r>
            <a:r>
              <a:rPr lang="hr-HR" sz="1600" dirty="0" err="1"/>
              <a:t>Reach</a:t>
            </a:r>
            <a:r>
              <a:rPr lang="hr-HR" sz="1600" dirty="0"/>
              <a:t> VDSL2 bez </a:t>
            </a:r>
            <a:r>
              <a:rPr lang="hr-HR" sz="1600" dirty="0" err="1"/>
              <a:t>vektorizacije</a:t>
            </a:r>
            <a:endParaRPr lang="hr-HR" sz="1600" dirty="0"/>
          </a:p>
          <a:p>
            <a:pPr lvl="1"/>
            <a:r>
              <a:rPr lang="hr-HR" sz="2000" dirty="0"/>
              <a:t>popraćen nadopunom standarda G.993.2, G.994.1 i G.997.1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0F601-DE1F-4D8D-B825-57FECED9B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A525F-95BF-460A-8597-9DC640B53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AE04E-A2B8-4983-AB1C-435E464FA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94600" y="6477000"/>
            <a:ext cx="2063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E1D7900F-624F-47BF-B4C5-90BAC3E58AD9}" type="slidenum">
              <a:rPr lang="en-US" sz="1400" smtClean="0"/>
              <a:pPr>
                <a:defRPr/>
              </a:pPr>
              <a:t>56</a:t>
            </a:fld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E053F4-810B-427E-BEFD-5387F163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701" y="2817229"/>
            <a:ext cx="7532747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981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914D6-4358-4520-A0B5-DDA6491D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Utjecaj </a:t>
            </a:r>
            <a:r>
              <a:rPr lang="hr-HR" dirty="0" err="1"/>
              <a:t>nevektoriziranih</a:t>
            </a:r>
            <a:r>
              <a:rPr lang="hr-HR" dirty="0"/>
              <a:t> linija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2E22B-976D-421F-AF9A-B7D48E143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707" y="4819030"/>
            <a:ext cx="9034586" cy="1512168"/>
          </a:xfrm>
        </p:spPr>
        <p:txBody>
          <a:bodyPr/>
          <a:lstStyle/>
          <a:p>
            <a:r>
              <a:rPr lang="hr-HR" dirty="0"/>
              <a:t>sve linije u istoj kabelskoj grupi koje nisu </a:t>
            </a:r>
            <a:r>
              <a:rPr lang="hr-HR" dirty="0" err="1"/>
              <a:t>vektorizirane</a:t>
            </a:r>
            <a:r>
              <a:rPr lang="hr-HR" dirty="0"/>
              <a:t> izvor su smetnje </a:t>
            </a:r>
            <a:r>
              <a:rPr lang="hr-HR" i="1" dirty="0" err="1"/>
              <a:t>alien</a:t>
            </a:r>
            <a:r>
              <a:rPr lang="hr-HR" i="1" dirty="0"/>
              <a:t> </a:t>
            </a:r>
            <a:r>
              <a:rPr lang="hr-HR" i="1" dirty="0" err="1"/>
              <a:t>crosstalk</a:t>
            </a:r>
            <a:endParaRPr lang="hr-HR" i="1" dirty="0"/>
          </a:p>
          <a:p>
            <a:pPr lvl="1"/>
            <a:r>
              <a:rPr lang="hr-HR" dirty="0"/>
              <a:t>to preslušavanje nije moguće poništiti </a:t>
            </a:r>
            <a:r>
              <a:rPr lang="hr-HR" dirty="0" err="1"/>
              <a:t>vektorizacijom</a:t>
            </a:r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992A-73EE-4E87-B2D2-14E4546CF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6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5F9C5-07C2-487F-AF83-56CCB1A79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317F3-A228-4FFD-8BC1-092D8C39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57</a:t>
            </a:fld>
            <a:endParaRPr lang="en-US" sz="1600" dirty="0">
              <a:latin typeface="Times New Roman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B0A927-B64B-4B9C-A777-583C5937F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16" y="994758"/>
            <a:ext cx="6505086" cy="367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374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02138-658F-42FE-893C-621DA7D3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VDSL2-Vplus ili VDSL 35b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AC38E-2C84-4F66-8AC3-EB18F3BA9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512" y="980728"/>
            <a:ext cx="8602538" cy="5328592"/>
          </a:xfrm>
        </p:spPr>
        <p:txBody>
          <a:bodyPr/>
          <a:lstStyle/>
          <a:p>
            <a:r>
              <a:rPr lang="hr-HR" dirty="0"/>
              <a:t>standard </a:t>
            </a:r>
            <a:r>
              <a:rPr lang="fr-FR" dirty="0"/>
              <a:t>ITU G.993.2 </a:t>
            </a:r>
            <a:r>
              <a:rPr lang="hr-HR" dirty="0"/>
              <a:t>(01/2015)</a:t>
            </a:r>
          </a:p>
          <a:p>
            <a:pPr lvl="1"/>
            <a:r>
              <a:rPr lang="hr-HR" dirty="0"/>
              <a:t>promjena u odnosu na verziju iz 2011. godine</a:t>
            </a:r>
          </a:p>
          <a:p>
            <a:pPr lvl="1"/>
            <a:r>
              <a:rPr lang="hr-HR" dirty="0"/>
              <a:t>dodan profil 35 b</a:t>
            </a:r>
          </a:p>
          <a:p>
            <a:pPr lvl="2"/>
            <a:r>
              <a:rPr lang="hr-HR" dirty="0"/>
              <a:t>2018. dodan plan i maska za Sjevernu Ameriku (</a:t>
            </a:r>
            <a:r>
              <a:rPr lang="hr-HR" dirty="0" err="1"/>
              <a:t>AMd</a:t>
            </a:r>
            <a:r>
              <a:rPr lang="hr-HR" dirty="0"/>
              <a:t>. 4)</a:t>
            </a:r>
          </a:p>
          <a:p>
            <a:pPr lvl="1"/>
            <a:r>
              <a:rPr lang="hr-HR" dirty="0"/>
              <a:t>širina </a:t>
            </a:r>
            <a:r>
              <a:rPr lang="hr-HR" dirty="0" err="1"/>
              <a:t>potkanala</a:t>
            </a:r>
            <a:r>
              <a:rPr lang="hr-HR" dirty="0"/>
              <a:t> 4,3125 </a:t>
            </a:r>
            <a:r>
              <a:rPr lang="hr-HR" dirty="0" err="1"/>
              <a:t>kHz</a:t>
            </a:r>
            <a:endParaRPr lang="hr-HR" dirty="0"/>
          </a:p>
          <a:p>
            <a:pPr lvl="1"/>
            <a:r>
              <a:rPr lang="hr-HR" dirty="0"/>
              <a:t>koristi pojas frekvencija do </a:t>
            </a:r>
            <a:r>
              <a:rPr lang="en-US" dirty="0"/>
              <a:t>35</a:t>
            </a:r>
            <a:r>
              <a:rPr lang="hr-HR" dirty="0"/>
              <a:t>,</a:t>
            </a:r>
            <a:r>
              <a:rPr lang="en-US" dirty="0"/>
              <a:t>324 MHz</a:t>
            </a:r>
            <a:endParaRPr lang="hr-HR" dirty="0"/>
          </a:p>
          <a:p>
            <a:pPr lvl="2"/>
            <a:r>
              <a:rPr lang="hr-HR" dirty="0"/>
              <a:t>8192 </a:t>
            </a:r>
            <a:r>
              <a:rPr lang="hr-HR" dirty="0" err="1"/>
              <a:t>potkanala</a:t>
            </a:r>
            <a:endParaRPr lang="hr-HR" dirty="0"/>
          </a:p>
          <a:p>
            <a:pPr lvl="2"/>
            <a:r>
              <a:rPr lang="hr-HR" dirty="0"/>
              <a:t>u uzlaznom smjeru koristi frekvencije najviše do 12/14 MHz</a:t>
            </a:r>
          </a:p>
          <a:p>
            <a:pPr lvl="1"/>
            <a:r>
              <a:rPr lang="hr-HR" dirty="0"/>
              <a:t>podržava </a:t>
            </a:r>
            <a:r>
              <a:rPr lang="hr-HR" dirty="0" err="1"/>
              <a:t>vektorizaciju</a:t>
            </a:r>
            <a:endParaRPr lang="hr-HR" dirty="0"/>
          </a:p>
          <a:p>
            <a:pPr lvl="1"/>
            <a:r>
              <a:rPr lang="hr-HR" dirty="0"/>
              <a:t>MBDC: 400 </a:t>
            </a:r>
            <a:r>
              <a:rPr lang="hr-HR" dirty="0" err="1"/>
              <a:t>Mbit</a:t>
            </a:r>
            <a:r>
              <a:rPr lang="hr-HR" dirty="0"/>
              <a:t>/s (VDSL2 17a 150 </a:t>
            </a:r>
            <a:r>
              <a:rPr lang="hr-HR" dirty="0" err="1"/>
              <a:t>Mbit</a:t>
            </a:r>
            <a:r>
              <a:rPr lang="hr-HR" dirty="0"/>
              <a:t>/s)</a:t>
            </a:r>
          </a:p>
          <a:p>
            <a:pPr lvl="2"/>
            <a:r>
              <a:rPr lang="hr-HR" dirty="0"/>
              <a:t>Minimum </a:t>
            </a:r>
            <a:r>
              <a:rPr lang="hr-HR" dirty="0" err="1"/>
              <a:t>Bidirectional</a:t>
            </a:r>
            <a:r>
              <a:rPr lang="hr-HR" dirty="0"/>
              <a:t> </a:t>
            </a:r>
            <a:r>
              <a:rPr lang="hr-HR" dirty="0" err="1"/>
              <a:t>Net</a:t>
            </a:r>
            <a:r>
              <a:rPr lang="hr-HR" dirty="0"/>
              <a:t> Data Rate </a:t>
            </a:r>
            <a:r>
              <a:rPr lang="hr-HR" dirty="0" err="1"/>
              <a:t>Capability</a:t>
            </a:r>
            <a:endParaRPr lang="hr-HR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F99EB-12BA-461B-9BE7-8EF2F408E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1226-E0C1-4868-B56C-FB281E21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26E20-8D00-4CD0-B69C-198CB561E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94600" y="6477000"/>
            <a:ext cx="2063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E1D7900F-624F-47BF-B4C5-90BAC3E58AD9}" type="slidenum">
              <a:rPr lang="en-US" sz="1400" smtClean="0"/>
              <a:pPr>
                <a:defRPr/>
              </a:pPr>
              <a:t>58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87386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48DCE-2D23-4E97-BD1F-E9108CDC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G.inp</a:t>
            </a:r>
            <a:r>
              <a:rPr lang="hr-HR" dirty="0"/>
              <a:t> – poboljšana zaštita od smetnji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1D1D2-9145-4CFA-839B-0ADCB313F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980728"/>
            <a:ext cx="8420100" cy="1224136"/>
          </a:xfrm>
        </p:spPr>
        <p:txBody>
          <a:bodyPr/>
          <a:lstStyle/>
          <a:p>
            <a:r>
              <a:rPr lang="hr-HR" sz="2400" dirty="0"/>
              <a:t>standard G.998.4 – zaštita od impulsnih smetnji</a:t>
            </a:r>
          </a:p>
          <a:p>
            <a:pPr lvl="1"/>
            <a:r>
              <a:rPr lang="hr-HR" sz="2000" dirty="0"/>
              <a:t>Reed-</a:t>
            </a:r>
            <a:r>
              <a:rPr lang="hr-HR" sz="2000" dirty="0" err="1"/>
              <a:t>Solomonovi</a:t>
            </a:r>
            <a:r>
              <a:rPr lang="hr-HR" sz="2000" dirty="0"/>
              <a:t> kodovi nisu dovoljno učinkoviti protiv impulsnih smetnji, rješenje: </a:t>
            </a:r>
            <a:r>
              <a:rPr lang="hr-HR" sz="2000" dirty="0" err="1"/>
              <a:t>retransmisija</a:t>
            </a:r>
            <a:r>
              <a:rPr lang="hr-HR" sz="2000" dirty="0"/>
              <a:t> na PHY</a:t>
            </a:r>
          </a:p>
          <a:p>
            <a:pPr lvl="1"/>
            <a:r>
              <a:rPr lang="hr-HR" sz="2000" dirty="0"/>
              <a:t>mana: povećanje varijacije kašnjenja (engl. </a:t>
            </a:r>
            <a:r>
              <a:rPr lang="hr-HR" sz="2000" i="1" dirty="0" err="1"/>
              <a:t>delay</a:t>
            </a:r>
            <a:r>
              <a:rPr lang="hr-HR" sz="2000" dirty="0"/>
              <a:t> </a:t>
            </a:r>
            <a:r>
              <a:rPr lang="hr-HR" sz="2000" i="1" dirty="0" err="1"/>
              <a:t>jitter</a:t>
            </a:r>
            <a:r>
              <a:rPr lang="hr-HR" sz="2000" dirty="0"/>
              <a:t>)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DDDE0-D883-45C9-AD09-400F1566A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F9CEB-0E36-4C6A-96C6-4701E295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3824A-D090-4C85-B3E8-FE1287B3F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94600" y="6477000"/>
            <a:ext cx="2063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E1D7900F-624F-47BF-B4C5-90BAC3E58AD9}" type="slidenum">
              <a:rPr lang="en-US" sz="1400" smtClean="0"/>
              <a:pPr>
                <a:defRPr/>
              </a:pPr>
              <a:t>59</a:t>
            </a:fld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FAB7FE-8E7D-4650-BD3B-B70E3723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85" y="2492896"/>
            <a:ext cx="9025830" cy="381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05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B5C94-E4AB-4B62-9933-52D07423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Model digitalne lokalne linije (ITU-T)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EE247-8092-44A8-8472-9B79A4FE1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79" y="3052580"/>
            <a:ext cx="8915400" cy="3312369"/>
          </a:xfrm>
        </p:spPr>
        <p:txBody>
          <a:bodyPr/>
          <a:lstStyle/>
          <a:p>
            <a:r>
              <a:rPr lang="hr-HR" dirty="0"/>
              <a:t>električna obilježja – signal je izložen:</a:t>
            </a:r>
          </a:p>
          <a:p>
            <a:pPr lvl="1"/>
            <a:r>
              <a:rPr lang="hr-HR" dirty="0"/>
              <a:t>preslušavanju,</a:t>
            </a:r>
          </a:p>
          <a:p>
            <a:pPr lvl="1"/>
            <a:r>
              <a:rPr lang="hr-HR" dirty="0"/>
              <a:t>impulsnim smetnjama,</a:t>
            </a:r>
          </a:p>
          <a:p>
            <a:pPr lvl="1"/>
            <a:r>
              <a:rPr lang="hr-HR" dirty="0"/>
              <a:t>promjenama prijenosne funkcije linije u ovisnosti o frekvenciji</a:t>
            </a:r>
          </a:p>
          <a:p>
            <a:pPr lvl="2"/>
            <a:r>
              <a:rPr lang="hr-HR" dirty="0"/>
              <a:t>umetnuto </a:t>
            </a:r>
            <a:r>
              <a:rPr lang="hr-HR" dirty="0" err="1"/>
              <a:t>prigušenje</a:t>
            </a:r>
            <a:r>
              <a:rPr lang="hr-HR" dirty="0"/>
              <a:t>, grupno kašnjenje, karakteristična impedancija,</a:t>
            </a:r>
          </a:p>
          <a:p>
            <a:pPr lvl="1"/>
            <a:r>
              <a:rPr lang="hr-HR" dirty="0" err="1"/>
              <a:t>mikroprekidima</a:t>
            </a:r>
            <a:r>
              <a:rPr lang="hr-HR" dirty="0"/>
              <a:t> (uslijed mehaničkog djelovanja na vodiče)</a:t>
            </a:r>
          </a:p>
          <a:p>
            <a:pPr lvl="2"/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06E79-B195-48E4-A17C-945E0631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6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50648-96D1-4F6B-8B28-36BD039AC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566B7-3DF7-4F5F-B4EA-81E5A21DC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6</a:t>
            </a:fld>
            <a:endParaRPr lang="en-US" sz="1600" dirty="0">
              <a:latin typeface="Times New Roman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DD4963-C31D-45BB-A7C8-3932540C0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85" y="982383"/>
            <a:ext cx="9025830" cy="195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42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686B-A20D-47F5-9A6E-25413C39A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G.fast</a:t>
            </a:r>
            <a:r>
              <a:rPr lang="hr-HR" dirty="0"/>
              <a:t> – ITU.T G</a:t>
            </a:r>
            <a:r>
              <a:rPr lang="hr-HR"/>
              <a:t>.9700, G.9701 i G.997.2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113F3-1D52-4E28-A43D-171FA8E94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980728"/>
            <a:ext cx="8420100" cy="5328592"/>
          </a:xfrm>
        </p:spPr>
        <p:txBody>
          <a:bodyPr/>
          <a:lstStyle/>
          <a:p>
            <a:r>
              <a:rPr lang="hr-HR" dirty="0"/>
              <a:t>novi koncept u domeni primjene </a:t>
            </a:r>
            <a:r>
              <a:rPr lang="hr-HR" dirty="0" err="1"/>
              <a:t>xDSL</a:t>
            </a:r>
            <a:r>
              <a:rPr lang="hr-HR" dirty="0"/>
              <a:t>-a: </a:t>
            </a:r>
            <a:r>
              <a:rPr lang="hr-HR" dirty="0" err="1"/>
              <a:t>FTTdp</a:t>
            </a:r>
            <a:endParaRPr lang="hr-HR" dirty="0"/>
          </a:p>
          <a:p>
            <a:pPr lvl="1"/>
            <a:r>
              <a:rPr lang="hr-HR" dirty="0"/>
              <a:t>engl. </a:t>
            </a:r>
            <a:r>
              <a:rPr lang="hr-HR" i="1" dirty="0" err="1"/>
              <a:t>Fiber</a:t>
            </a:r>
            <a:r>
              <a:rPr lang="hr-HR" i="1" dirty="0"/>
              <a:t> to </a:t>
            </a:r>
            <a:r>
              <a:rPr lang="hr-HR" i="1" dirty="0" err="1"/>
              <a:t>the</a:t>
            </a:r>
            <a:r>
              <a:rPr lang="hr-HR" i="1" dirty="0"/>
              <a:t> </a:t>
            </a:r>
            <a:r>
              <a:rPr lang="hr-HR" i="1" dirty="0" err="1"/>
              <a:t>Distribution</a:t>
            </a:r>
            <a:r>
              <a:rPr lang="hr-HR" i="1" dirty="0"/>
              <a:t> </a:t>
            </a:r>
            <a:r>
              <a:rPr lang="hr-HR" i="1" dirty="0" err="1"/>
              <a:t>Point</a:t>
            </a:r>
            <a:endParaRPr lang="hr-HR" i="1" dirty="0"/>
          </a:p>
          <a:p>
            <a:pPr lvl="1"/>
            <a:r>
              <a:rPr lang="hr-HR" dirty="0"/>
              <a:t>tipična udaljenost između DP-a i korisničkog NCP-a 30 do 50 m (maksimalno do 250 m)</a:t>
            </a:r>
          </a:p>
          <a:p>
            <a:pPr lvl="1"/>
            <a:r>
              <a:rPr lang="hr-HR" dirty="0"/>
              <a:t>omogućeno postizanje brzina od barem 500 </a:t>
            </a:r>
            <a:r>
              <a:rPr lang="hr-HR" dirty="0" err="1"/>
              <a:t>Mbit</a:t>
            </a:r>
            <a:r>
              <a:rPr lang="hr-HR" dirty="0"/>
              <a:t>/s</a:t>
            </a:r>
          </a:p>
          <a:p>
            <a:r>
              <a:rPr lang="hr-HR" dirty="0"/>
              <a:t>moguće primjene </a:t>
            </a:r>
            <a:r>
              <a:rPr lang="hr-HR" dirty="0" err="1"/>
              <a:t>G.fasta</a:t>
            </a:r>
            <a:endParaRPr lang="hr-HR" dirty="0"/>
          </a:p>
          <a:p>
            <a:pPr lvl="1"/>
            <a:r>
              <a:rPr lang="hr-HR" dirty="0"/>
              <a:t>IPTV nove generacije treba više od 100 </a:t>
            </a:r>
            <a:r>
              <a:rPr lang="hr-HR" dirty="0" err="1"/>
              <a:t>Mbit</a:t>
            </a:r>
            <a:r>
              <a:rPr lang="hr-HR" dirty="0"/>
              <a:t>/s</a:t>
            </a:r>
          </a:p>
          <a:p>
            <a:pPr lvl="1"/>
            <a:r>
              <a:rPr lang="hr-HR" dirty="0"/>
              <a:t>pristup Internetu za male i srednje tvrtke</a:t>
            </a:r>
          </a:p>
          <a:p>
            <a:pPr lvl="1"/>
            <a:r>
              <a:rPr lang="hr-HR" dirty="0"/>
              <a:t>link za povezivanje malih baznih stanica, npr. </a:t>
            </a:r>
            <a:r>
              <a:rPr lang="hr-HR" dirty="0" err="1"/>
              <a:t>HetNet</a:t>
            </a:r>
            <a:endParaRPr lang="hr-HR" dirty="0"/>
          </a:p>
          <a:p>
            <a:pPr lvl="2"/>
            <a:r>
              <a:rPr lang="hr-HR" dirty="0"/>
              <a:t>važna podrška za NTR (engl. </a:t>
            </a:r>
            <a:r>
              <a:rPr lang="hr-HR" i="1" dirty="0"/>
              <a:t>Network </a:t>
            </a:r>
            <a:r>
              <a:rPr lang="hr-HR" i="1" dirty="0" err="1"/>
              <a:t>Timing</a:t>
            </a:r>
            <a:r>
              <a:rPr lang="hr-HR" i="1" dirty="0"/>
              <a:t> Reference</a:t>
            </a:r>
            <a:r>
              <a:rPr lang="hr-HR" dirty="0"/>
              <a:t>)</a:t>
            </a:r>
          </a:p>
          <a:p>
            <a:pPr lvl="2"/>
            <a:r>
              <a:rPr lang="hr-HR" dirty="0"/>
              <a:t>prijenos mrežnog takta frekvencije 8 </a:t>
            </a:r>
            <a:r>
              <a:rPr lang="hr-HR" dirty="0" err="1"/>
              <a:t>kHz</a:t>
            </a:r>
            <a:endParaRPr lang="hr-HR" dirty="0"/>
          </a:p>
          <a:p>
            <a:pPr lvl="1"/>
            <a:r>
              <a:rPr lang="hr-HR" dirty="0"/>
              <a:t>link za povezivanje pristupnih točaka Wi-Fi mreža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165E3-D4A5-4713-AE2F-7345FF8C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076DB-552B-436B-9A21-571B60F8D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00976-A530-4D07-95A5-C7E3B33D1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94600" y="6477000"/>
            <a:ext cx="2063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E1D7900F-624F-47BF-B4C5-90BAC3E58AD9}" type="slidenum">
              <a:rPr lang="en-US" sz="1400" smtClean="0"/>
              <a:pPr>
                <a:defRPr/>
              </a:pPr>
              <a:t>60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869996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6C5A9-A2F5-4BF3-A945-321012B86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Razlika FTTB – </a:t>
            </a:r>
            <a:r>
              <a:rPr lang="hr-HR" dirty="0" err="1"/>
              <a:t>FTTdp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26E76-EB65-42D4-AD79-A275932F3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5191022"/>
            <a:ext cx="8420100" cy="1118298"/>
          </a:xfrm>
        </p:spPr>
        <p:txBody>
          <a:bodyPr/>
          <a:lstStyle/>
          <a:p>
            <a:r>
              <a:rPr lang="hr-HR" sz="2000" dirty="0"/>
              <a:t>DPU (</a:t>
            </a:r>
            <a:r>
              <a:rPr lang="hr-HR" sz="2000" dirty="0" err="1"/>
              <a:t>G.fast</a:t>
            </a:r>
            <a:r>
              <a:rPr lang="hr-HR" sz="2000" dirty="0"/>
              <a:t> DSLAM) – 1 do 16 priključaka</a:t>
            </a:r>
          </a:p>
          <a:p>
            <a:pPr lvl="1"/>
            <a:r>
              <a:rPr lang="hr-HR" sz="1800" dirty="0"/>
              <a:t>nalazi se na stupu ili pod zemljom</a:t>
            </a:r>
          </a:p>
          <a:p>
            <a:r>
              <a:rPr lang="hr-HR" sz="2000" dirty="0" err="1"/>
              <a:t>FTTdp</a:t>
            </a:r>
            <a:r>
              <a:rPr lang="hr-HR" sz="2000" dirty="0"/>
              <a:t> omogućava spektralnu koegzistenciju s ADSL-om i VDSL-om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93D8F-99D1-4383-8B07-9C0C004CD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E76FE-F3F6-492C-96D0-81D29CA05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0038E-374F-48E2-BDB6-178541C7E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94600" y="6477000"/>
            <a:ext cx="2063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E1D7900F-624F-47BF-B4C5-90BAC3E58AD9}" type="slidenum">
              <a:rPr lang="en-US" sz="1400" smtClean="0"/>
              <a:pPr>
                <a:defRPr/>
              </a:pPr>
              <a:t>61</a:t>
            </a:fld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869F9-9385-4073-86B3-AC889FFCF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61" y="973282"/>
            <a:ext cx="6984776" cy="418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18C4AB-23F0-49C5-920B-57CD142C9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602" y="2685256"/>
            <a:ext cx="1694624" cy="1152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5340BE-A10E-4CA4-94EB-A0EA6BA9E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356" y="4160510"/>
            <a:ext cx="1485900" cy="952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0DDEF3-0D75-47FB-95C5-AF6FE5D6DE65}"/>
              </a:ext>
            </a:extLst>
          </p:cNvPr>
          <p:cNvSpPr txBox="1"/>
          <p:nvPr/>
        </p:nvSpPr>
        <p:spPr>
          <a:xfrm>
            <a:off x="7926280" y="2189761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err="1">
                <a:latin typeface="+mn-lt"/>
              </a:rPr>
              <a:t>G.fast</a:t>
            </a:r>
            <a:r>
              <a:rPr lang="hr-HR" dirty="0">
                <a:latin typeface="+mn-lt"/>
              </a:rPr>
              <a:t> CPE:</a:t>
            </a:r>
            <a:endParaRPr lang="en-US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C5482C-EA6C-4D8D-B448-03F16958179E}"/>
              </a:ext>
            </a:extLst>
          </p:cNvPr>
          <p:cNvSpPr txBox="1"/>
          <p:nvPr/>
        </p:nvSpPr>
        <p:spPr>
          <a:xfrm>
            <a:off x="8561739" y="3829389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>
                <a:latin typeface="+mn-lt"/>
              </a:rPr>
              <a:t>ili</a:t>
            </a:r>
            <a:endParaRPr lang="en-US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04F3C-744E-4DE2-84A3-114F00CCDADE}"/>
              </a:ext>
            </a:extLst>
          </p:cNvPr>
          <p:cNvSpPr txBox="1"/>
          <p:nvPr/>
        </p:nvSpPr>
        <p:spPr>
          <a:xfrm>
            <a:off x="8281287" y="4842520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>
                <a:latin typeface="+mn-lt"/>
              </a:rPr>
              <a:t>SFP</a:t>
            </a:r>
            <a:endParaRPr lang="en-US" dirty="0">
              <a:latin typeface="+mn-lt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70B7C-2494-4F00-B1E8-28160263C456}"/>
              </a:ext>
            </a:extLst>
          </p:cNvPr>
          <p:cNvCxnSpPr>
            <a:cxnSpLocks/>
          </p:cNvCxnSpPr>
          <p:nvPr/>
        </p:nvCxnSpPr>
        <p:spPr bwMode="auto">
          <a:xfrm flipH="1">
            <a:off x="6119138" y="2579901"/>
            <a:ext cx="2074222" cy="12494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AA6907-D94E-40D5-B844-629984CBCCE8}"/>
              </a:ext>
            </a:extLst>
          </p:cNvPr>
          <p:cNvSpPr txBox="1"/>
          <p:nvPr/>
        </p:nvSpPr>
        <p:spPr>
          <a:xfrm>
            <a:off x="56456" y="1107900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800" dirty="0" err="1">
                <a:latin typeface="+mj-lt"/>
              </a:rPr>
              <a:t>DPU</a:t>
            </a:r>
            <a:r>
              <a:rPr lang="hr-HR" sz="1800" dirty="0">
                <a:latin typeface="+mj-lt"/>
              </a:rPr>
              <a:t> – </a:t>
            </a:r>
            <a:r>
              <a:rPr lang="hr-HR" sz="1800" dirty="0" err="1">
                <a:latin typeface="+mj-lt"/>
              </a:rPr>
              <a:t>Distribution</a:t>
            </a:r>
            <a:r>
              <a:rPr lang="hr-HR" sz="1800" dirty="0">
                <a:latin typeface="+mj-lt"/>
              </a:rPr>
              <a:t> </a:t>
            </a:r>
            <a:r>
              <a:rPr lang="hr-HR" sz="1800" dirty="0" err="1">
                <a:latin typeface="+mj-lt"/>
              </a:rPr>
              <a:t>Point</a:t>
            </a:r>
            <a:r>
              <a:rPr lang="hr-HR" sz="1800" dirty="0">
                <a:latin typeface="+mj-lt"/>
              </a:rPr>
              <a:t> </a:t>
            </a:r>
            <a:r>
              <a:rPr lang="hr-HR" sz="1800" dirty="0" err="1">
                <a:latin typeface="+mj-lt"/>
              </a:rPr>
              <a:t>Unit</a:t>
            </a:r>
            <a:endParaRPr lang="hr-HR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2789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71459-36AD-4DA2-A178-006FCB85C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Osnovni parametri </a:t>
            </a:r>
            <a:r>
              <a:rPr lang="hr-HR" dirty="0" err="1"/>
              <a:t>G.fasta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EC822-B085-495A-BA56-F62F8AF40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980728"/>
            <a:ext cx="9328150" cy="5328592"/>
          </a:xfrm>
        </p:spPr>
        <p:txBody>
          <a:bodyPr/>
          <a:lstStyle/>
          <a:p>
            <a:r>
              <a:rPr lang="hr-HR" sz="2400" dirty="0"/>
              <a:t>modulacijski postupak: DMT</a:t>
            </a:r>
          </a:p>
          <a:p>
            <a:pPr lvl="1"/>
            <a:r>
              <a:rPr lang="hr-HR" sz="2000" dirty="0"/>
              <a:t>širina </a:t>
            </a:r>
            <a:r>
              <a:rPr lang="hr-HR" sz="2000" dirty="0" err="1"/>
              <a:t>potkanala</a:t>
            </a:r>
            <a:r>
              <a:rPr lang="hr-HR" sz="2000" dirty="0"/>
              <a:t>: 51,75 </a:t>
            </a:r>
            <a:r>
              <a:rPr lang="hr-HR" sz="2000" dirty="0" err="1"/>
              <a:t>kHz</a:t>
            </a:r>
            <a:r>
              <a:rPr lang="hr-HR" sz="2000" dirty="0"/>
              <a:t> (= 12 </a:t>
            </a:r>
            <a:r>
              <a:rPr lang="hr-HR" sz="2000" dirty="0">
                <a:sym typeface="Symbol" panose="05050102010706020507" pitchFamily="18" charset="2"/>
              </a:rPr>
              <a:t> </a:t>
            </a:r>
            <a:r>
              <a:rPr lang="hr-HR" sz="2000" dirty="0"/>
              <a:t>4,3125 </a:t>
            </a:r>
            <a:r>
              <a:rPr lang="hr-HR" sz="2000" dirty="0" err="1"/>
              <a:t>kHz</a:t>
            </a:r>
            <a:r>
              <a:rPr lang="hr-HR" sz="2000" dirty="0"/>
              <a:t>), broj </a:t>
            </a:r>
            <a:r>
              <a:rPr lang="hr-HR" sz="2000" dirty="0" err="1"/>
              <a:t>potkanala</a:t>
            </a:r>
            <a:r>
              <a:rPr lang="hr-HR" sz="2000" dirty="0"/>
              <a:t>: 2048</a:t>
            </a:r>
          </a:p>
          <a:p>
            <a:r>
              <a:rPr lang="hr-HR" sz="2400" dirty="0"/>
              <a:t>širina frekvencijskog pojasa: 106 MHz</a:t>
            </a:r>
          </a:p>
          <a:p>
            <a:pPr lvl="1"/>
            <a:r>
              <a:rPr lang="hr-HR" sz="2000" dirty="0"/>
              <a:t>definirana inačica i za 212 MHz </a:t>
            </a:r>
          </a:p>
          <a:p>
            <a:r>
              <a:rPr lang="hr-HR" sz="2400" dirty="0"/>
              <a:t>maksimalni broj bita po </a:t>
            </a:r>
            <a:r>
              <a:rPr lang="hr-HR" sz="2400" dirty="0" err="1"/>
              <a:t>potkanalu</a:t>
            </a:r>
            <a:r>
              <a:rPr lang="hr-HR" sz="2400" dirty="0"/>
              <a:t>: 12, maksimalna snaga: 4 </a:t>
            </a:r>
            <a:r>
              <a:rPr lang="hr-HR" sz="2400" dirty="0" err="1"/>
              <a:t>dBm</a:t>
            </a:r>
            <a:endParaRPr lang="hr-HR" sz="2400" dirty="0"/>
          </a:p>
          <a:p>
            <a:r>
              <a:rPr lang="hr-HR" sz="2400" dirty="0" err="1"/>
              <a:t>dupleksna</a:t>
            </a:r>
            <a:r>
              <a:rPr lang="hr-HR" sz="2400" dirty="0"/>
              <a:t> shema: TDD (engl. </a:t>
            </a:r>
            <a:r>
              <a:rPr lang="hr-HR" sz="2400" i="1" dirty="0"/>
              <a:t>Time </a:t>
            </a:r>
            <a:r>
              <a:rPr lang="hr-HR" sz="2400" i="1" dirty="0" err="1"/>
              <a:t>Division</a:t>
            </a:r>
            <a:r>
              <a:rPr lang="hr-HR" sz="2400" i="1" dirty="0"/>
              <a:t> </a:t>
            </a:r>
            <a:r>
              <a:rPr lang="hr-HR" sz="2400" i="1" dirty="0" err="1"/>
              <a:t>Duplex</a:t>
            </a:r>
            <a:r>
              <a:rPr lang="hr-HR" sz="2400" dirty="0"/>
              <a:t>)</a:t>
            </a:r>
          </a:p>
          <a:p>
            <a:r>
              <a:rPr lang="hr-HR" sz="2400" dirty="0"/>
              <a:t>maksimalna brzina: 1 </a:t>
            </a:r>
            <a:r>
              <a:rPr lang="hr-HR" sz="2400" dirty="0" err="1"/>
              <a:t>Gbit</a:t>
            </a:r>
            <a:r>
              <a:rPr lang="hr-HR" sz="2400" dirty="0"/>
              <a:t>/s</a:t>
            </a:r>
          </a:p>
          <a:p>
            <a:pPr lvl="1"/>
            <a:r>
              <a:rPr lang="hr-HR" sz="2000" dirty="0"/>
              <a:t>obavezna podrška za </a:t>
            </a:r>
            <a:r>
              <a:rPr lang="hr-HR" sz="2000" dirty="0" err="1"/>
              <a:t>vektorizaciju</a:t>
            </a:r>
            <a:r>
              <a:rPr lang="hr-HR" sz="2000" dirty="0"/>
              <a:t>, </a:t>
            </a:r>
            <a:r>
              <a:rPr lang="hr-HR" sz="2000" dirty="0" err="1"/>
              <a:t>retransmisije</a:t>
            </a:r>
            <a:r>
              <a:rPr lang="hr-HR" sz="2000" dirty="0"/>
              <a:t> (</a:t>
            </a:r>
            <a:r>
              <a:rPr lang="hr-HR" sz="2000" dirty="0" err="1"/>
              <a:t>G.inp</a:t>
            </a:r>
            <a:r>
              <a:rPr lang="hr-HR" sz="2000" dirty="0"/>
              <a:t>) i SRA/FRA (engl. </a:t>
            </a:r>
            <a:r>
              <a:rPr lang="hr-HR" sz="2000" i="1" dirty="0" err="1"/>
              <a:t>Fast</a:t>
            </a:r>
            <a:r>
              <a:rPr lang="hr-HR" sz="2000" i="1" dirty="0"/>
              <a:t> Rate </a:t>
            </a:r>
            <a:r>
              <a:rPr lang="hr-HR" sz="2000" i="1" dirty="0" err="1"/>
              <a:t>Adaptation</a:t>
            </a:r>
            <a:r>
              <a:rPr lang="hr-HR" sz="2000" dirty="0"/>
              <a:t>)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691CA-B1B7-4ED9-B3B1-A0A43325B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60B03-D451-4B71-8DF3-FA72CC38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35F72-44C0-4E71-9901-74829B66D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94600" y="6477000"/>
            <a:ext cx="2063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E1D7900F-624F-47BF-B4C5-90BAC3E58AD9}" type="slidenum">
              <a:rPr lang="en-US" sz="1400" smtClean="0"/>
              <a:pPr>
                <a:defRPr/>
              </a:pPr>
              <a:t>62</a:t>
            </a:fld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13107-6751-478D-934B-D4CEACAE6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544" y="4395556"/>
            <a:ext cx="6279456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309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C8B40-F5C9-4262-A958-DE76120B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Spektralne maske </a:t>
            </a:r>
            <a:r>
              <a:rPr lang="hr-HR" dirty="0" err="1"/>
              <a:t>G.fasta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D07F8-FB15-4DEE-8990-8CE987208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5805264"/>
            <a:ext cx="8420100" cy="504056"/>
          </a:xfrm>
        </p:spPr>
        <p:txBody>
          <a:bodyPr/>
          <a:lstStyle/>
          <a:p>
            <a:r>
              <a:rPr lang="hr-HR" i="1" dirty="0"/>
              <a:t>f</a:t>
            </a:r>
            <a:r>
              <a:rPr lang="hr-HR" baseline="-25000" dirty="0"/>
              <a:t>tr1</a:t>
            </a:r>
            <a:r>
              <a:rPr lang="hr-HR" dirty="0"/>
              <a:t> = 2 MHz, </a:t>
            </a:r>
            <a:r>
              <a:rPr lang="hr-HR" i="1" dirty="0"/>
              <a:t>f</a:t>
            </a:r>
            <a:r>
              <a:rPr lang="hr-HR" baseline="-25000" dirty="0"/>
              <a:t>tr2</a:t>
            </a:r>
            <a:r>
              <a:rPr lang="hr-HR" dirty="0"/>
              <a:t> = 106 ili 212 MHz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DBE01-7B1D-4EAD-B9C6-085381700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EDB0D-81D2-442A-9DD3-AE1A25988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E288E-11A3-4E4E-ABF2-494D0D38B8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94600" y="6477000"/>
            <a:ext cx="2063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E1D7900F-624F-47BF-B4C5-90BAC3E58AD9}" type="slidenum">
              <a:rPr lang="en-US" sz="1400" smtClean="0"/>
              <a:pPr>
                <a:defRPr/>
              </a:pPr>
              <a:t>63</a:t>
            </a:fld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F1A3A9-41EE-40C4-AAED-6BB94BDA7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925" y="1052736"/>
            <a:ext cx="6501412" cy="2335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4D1E1C-6C03-4D64-9E0F-1D4F227B8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680" y="3155344"/>
            <a:ext cx="6759901" cy="256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366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09A8F-BE74-4330-ABF6-A0462F9FF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TDD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B971E-D133-468D-B5AF-24AB8A82E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2708920"/>
            <a:ext cx="8420100" cy="3600401"/>
          </a:xfrm>
        </p:spPr>
        <p:txBody>
          <a:bodyPr/>
          <a:lstStyle/>
          <a:p>
            <a:r>
              <a:rPr lang="hr-HR" dirty="0"/>
              <a:t>vrijeme slanja po parici se dijeli na odsječke</a:t>
            </a:r>
          </a:p>
          <a:p>
            <a:r>
              <a:rPr lang="hr-HR" dirty="0"/>
              <a:t>unutar svakog odsječka može slati</a:t>
            </a:r>
          </a:p>
          <a:p>
            <a:pPr lvl="1"/>
            <a:r>
              <a:rPr lang="hr-HR" dirty="0"/>
              <a:t>CPE prema modemu u centrali (</a:t>
            </a:r>
            <a:r>
              <a:rPr lang="hr-HR" b="1" dirty="0">
                <a:solidFill>
                  <a:srgbClr val="FA2828"/>
                </a:solidFill>
              </a:rPr>
              <a:t>US</a:t>
            </a:r>
            <a:r>
              <a:rPr lang="hr-HR" dirty="0"/>
              <a:t>) ili</a:t>
            </a:r>
          </a:p>
          <a:p>
            <a:pPr lvl="1"/>
            <a:r>
              <a:rPr lang="hr-HR" dirty="0"/>
              <a:t>modem u centrali prema CPE-u (</a:t>
            </a:r>
            <a:r>
              <a:rPr lang="hr-HR" b="1" dirty="0">
                <a:solidFill>
                  <a:srgbClr val="7030A0"/>
                </a:solidFill>
              </a:rPr>
              <a:t>DS</a:t>
            </a:r>
            <a:r>
              <a:rPr lang="hr-HR" dirty="0"/>
              <a:t>)</a:t>
            </a:r>
          </a:p>
          <a:p>
            <a:r>
              <a:rPr lang="hr-HR" dirty="0"/>
              <a:t>sve </a:t>
            </a:r>
            <a:r>
              <a:rPr lang="hr-HR" dirty="0" err="1"/>
              <a:t>G.fast</a:t>
            </a:r>
            <a:r>
              <a:rPr lang="hr-HR" dirty="0"/>
              <a:t> linije u istom kabelu moraju biti sinkronizirane (početak slanja) i imati isti omjer brzine u oba smjera prijenosa</a:t>
            </a:r>
          </a:p>
          <a:p>
            <a:pPr lvl="1"/>
            <a:r>
              <a:rPr lang="hr-HR" dirty="0"/>
              <a:t>da se izbjegne NEXT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A38CA-8182-4C32-8170-D73E101C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B344C-2011-44C4-AFA8-74E4FB60E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C8C6B-66D8-425F-839B-C6299E853C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94600" y="6477000"/>
            <a:ext cx="2063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E1D7900F-624F-47BF-B4C5-90BAC3E58AD9}" type="slidenum">
              <a:rPr lang="en-US" sz="1400" smtClean="0"/>
              <a:pPr>
                <a:defRPr/>
              </a:pPr>
              <a:t>64</a:t>
            </a:fld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ABF44C-C5D7-4501-B32F-832E772E6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00" y="980728"/>
            <a:ext cx="6620511" cy="187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556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EEF10-BD6C-4106-B6E0-113BAA4BA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Struktura TDD okvira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3D732-D793-436B-9536-B7935006C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3501009"/>
            <a:ext cx="8420100" cy="1872208"/>
          </a:xfrm>
        </p:spPr>
        <p:txBody>
          <a:bodyPr/>
          <a:lstStyle/>
          <a:p>
            <a:r>
              <a:rPr lang="hr-HR" i="1" dirty="0" err="1"/>
              <a:t>T</a:t>
            </a:r>
            <a:r>
              <a:rPr lang="hr-HR" baseline="-25000" dirty="0" err="1"/>
              <a:t>symb</a:t>
            </a:r>
            <a:r>
              <a:rPr lang="hr-HR" dirty="0"/>
              <a:t> – trajanje DMT simbola</a:t>
            </a:r>
          </a:p>
          <a:p>
            <a:r>
              <a:rPr lang="hr-HR" dirty="0"/>
              <a:t>duljina okvira je višekratnik trajanja simbola</a:t>
            </a:r>
          </a:p>
          <a:p>
            <a:pPr lvl="1"/>
            <a:r>
              <a:rPr lang="hr-HR" i="1" dirty="0"/>
              <a:t>T</a:t>
            </a:r>
            <a:r>
              <a:rPr lang="hr-HR" baseline="-25000" dirty="0"/>
              <a:t>F</a:t>
            </a:r>
            <a:r>
              <a:rPr lang="hr-HR" dirty="0"/>
              <a:t> = </a:t>
            </a:r>
            <a:r>
              <a:rPr lang="hr-HR" i="1" dirty="0" err="1"/>
              <a:t>M</a:t>
            </a:r>
            <a:r>
              <a:rPr lang="hr-HR" baseline="-25000" dirty="0" err="1"/>
              <a:t>F</a:t>
            </a:r>
            <a:r>
              <a:rPr lang="hr-HR" dirty="0" err="1">
                <a:sym typeface="Symbol" panose="05050102010706020507" pitchFamily="18" charset="2"/>
              </a:rPr>
              <a:t></a:t>
            </a:r>
            <a:r>
              <a:rPr lang="hr-HR" dirty="0" err="1"/>
              <a:t>T</a:t>
            </a:r>
            <a:r>
              <a:rPr lang="hr-HR" baseline="-25000" dirty="0" err="1"/>
              <a:t>symb</a:t>
            </a:r>
            <a:r>
              <a:rPr lang="hr-HR" dirty="0"/>
              <a:t> = (</a:t>
            </a:r>
            <a:r>
              <a:rPr lang="hr-HR" i="1" dirty="0" err="1"/>
              <a:t>M</a:t>
            </a:r>
            <a:r>
              <a:rPr lang="hr-HR" baseline="-25000" dirty="0" err="1"/>
              <a:t>ds</a:t>
            </a:r>
            <a:r>
              <a:rPr lang="hr-HR" dirty="0"/>
              <a:t> + </a:t>
            </a:r>
            <a:r>
              <a:rPr lang="hr-HR" i="1" dirty="0" err="1"/>
              <a:t>M</a:t>
            </a:r>
            <a:r>
              <a:rPr lang="hr-HR" baseline="-25000" dirty="0" err="1"/>
              <a:t>us</a:t>
            </a:r>
            <a:r>
              <a:rPr lang="hr-HR" dirty="0"/>
              <a:t> + 1)</a:t>
            </a:r>
            <a:r>
              <a:rPr lang="hr-HR" dirty="0">
                <a:sym typeface="Symbol" panose="05050102010706020507" pitchFamily="18" charset="2"/>
              </a:rPr>
              <a:t></a:t>
            </a:r>
            <a:r>
              <a:rPr lang="hr-HR" dirty="0" err="1"/>
              <a:t>T</a:t>
            </a:r>
            <a:r>
              <a:rPr lang="hr-HR" baseline="-25000" dirty="0" err="1"/>
              <a:t>symb</a:t>
            </a:r>
            <a:endParaRPr lang="hr-HR" baseline="-25000" dirty="0"/>
          </a:p>
          <a:p>
            <a:r>
              <a:rPr lang="hr-HR" dirty="0"/>
              <a:t>trajanje okvira</a:t>
            </a:r>
          </a:p>
          <a:p>
            <a:pPr lvl="1"/>
            <a:r>
              <a:rPr lang="hr-HR" dirty="0"/>
              <a:t>od 0,145 do 0,875 </a:t>
            </a:r>
            <a:r>
              <a:rPr lang="hr-HR" dirty="0" err="1"/>
              <a:t>ms</a:t>
            </a:r>
            <a:endParaRPr lang="hr-HR" dirty="0"/>
          </a:p>
          <a:p>
            <a:pPr lvl="1"/>
            <a:r>
              <a:rPr lang="hr-HR" i="1" dirty="0" err="1"/>
              <a:t>default</a:t>
            </a:r>
            <a:r>
              <a:rPr lang="hr-HR" dirty="0"/>
              <a:t>: 0,75 </a:t>
            </a:r>
            <a:r>
              <a:rPr lang="hr-HR" dirty="0" err="1"/>
              <a:t>ms</a:t>
            </a:r>
            <a:endParaRPr lang="hr-H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A98A2-9543-4270-8BF8-3EBB61BE5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10CB7-F38F-47B9-B6B1-6BD85F7E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FFEEF-8256-4118-8DDB-4858B6267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94600" y="6477000"/>
            <a:ext cx="2063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E1D7900F-624F-47BF-B4C5-90BAC3E58AD9}" type="slidenum">
              <a:rPr lang="en-US" sz="1400" smtClean="0"/>
              <a:pPr>
                <a:defRPr/>
              </a:pPr>
              <a:t>65</a:t>
            </a:fld>
            <a:endParaRPr lang="en-US" sz="16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5BDE171-CEBF-4EDA-85BE-2BB684B0F8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8253"/>
              </p:ext>
            </p:extLst>
          </p:nvPr>
        </p:nvGraphicFramePr>
        <p:xfrm>
          <a:off x="6705889" y="3646199"/>
          <a:ext cx="270192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38" name="Equation" r:id="rId3" imgW="1307880" imgH="241200" progId="Equation.DSMT4">
                  <p:embed/>
                </p:oleObj>
              </mc:Choice>
              <mc:Fallback>
                <p:oleObj name="Equation" r:id="rId3" imgW="1307880" imgH="2412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15BDE171-CEBF-4EDA-85BE-2BB684B0F8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05889" y="3646199"/>
                        <a:ext cx="2701925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AC2861E-DE76-4883-BBC9-20584AB30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975" y="5238044"/>
            <a:ext cx="4977603" cy="11353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8C7606-0E21-40E4-84B5-28E148B61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64" y="1246064"/>
            <a:ext cx="8112806" cy="2161084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CC03554-E23E-49CE-B829-EC346B184C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91738" y="1185818"/>
          <a:ext cx="327818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39" name="Equation" r:id="rId7" imgW="1587240" imgH="241200" progId="Equation.DSMT4">
                  <p:embed/>
                </p:oleObj>
              </mc:Choice>
              <mc:Fallback>
                <p:oleObj name="Equation" r:id="rId7" imgW="1587240" imgH="2412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CC03554-E23E-49CE-B829-EC346B184C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91738" y="1185818"/>
                        <a:ext cx="3278188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A5B85B53-E340-4744-B748-774CD994E7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87836" y="2316733"/>
          <a:ext cx="147002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40" name="Equation" r:id="rId9" imgW="711000" imgH="241200" progId="Equation.DSMT4">
                  <p:embed/>
                </p:oleObj>
              </mc:Choice>
              <mc:Fallback>
                <p:oleObj name="Equation" r:id="rId9" imgW="711000" imgH="2412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A5B85B53-E340-4744-B748-774CD994E7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187836" y="2316733"/>
                        <a:ext cx="1470025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07820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811C-21C8-47B0-8003-82ECCA706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TDD</a:t>
            </a:r>
            <a:r>
              <a:rPr lang="hr-HR" dirty="0"/>
              <a:t> </a:t>
            </a:r>
            <a:r>
              <a:rPr lang="hr-HR" dirty="0" err="1"/>
              <a:t>superokvir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EAE10-FAC0-4E83-B6DD-A3876ACA6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3933056"/>
            <a:ext cx="8420100" cy="2376264"/>
          </a:xfrm>
        </p:spPr>
        <p:txBody>
          <a:bodyPr/>
          <a:lstStyle/>
          <a:p>
            <a:r>
              <a:rPr lang="hr-HR" dirty="0"/>
              <a:t>duljina </a:t>
            </a:r>
            <a:r>
              <a:rPr lang="hr-HR" dirty="0" err="1"/>
              <a:t>superokvira</a:t>
            </a:r>
            <a:r>
              <a:rPr lang="hr-HR" dirty="0"/>
              <a:t>: između 5,75 i 7 </a:t>
            </a:r>
            <a:r>
              <a:rPr lang="hr-HR" dirty="0" err="1"/>
              <a:t>ms</a:t>
            </a:r>
            <a:endParaRPr lang="hr-HR" dirty="0"/>
          </a:p>
          <a:p>
            <a:pPr lvl="1"/>
            <a:r>
              <a:rPr lang="hr-HR" dirty="0" err="1"/>
              <a:t>default</a:t>
            </a:r>
            <a:r>
              <a:rPr lang="hr-HR" dirty="0"/>
              <a:t>: 6 </a:t>
            </a:r>
            <a:r>
              <a:rPr lang="hr-HR" dirty="0" err="1"/>
              <a:t>ms</a:t>
            </a:r>
            <a:endParaRPr lang="hr-HR" dirty="0"/>
          </a:p>
          <a:p>
            <a:pPr lvl="1"/>
            <a:r>
              <a:rPr lang="hr-HR" i="1" dirty="0" err="1"/>
              <a:t>M</a:t>
            </a:r>
            <a:r>
              <a:rPr lang="hr-HR" baseline="-25000" dirty="0" err="1"/>
              <a:t>SF</a:t>
            </a:r>
            <a:r>
              <a:rPr lang="hr-HR" dirty="0"/>
              <a:t> = 8 za </a:t>
            </a:r>
            <a:r>
              <a:rPr lang="hr-HR" i="1" dirty="0"/>
              <a:t>T</a:t>
            </a:r>
            <a:r>
              <a:rPr lang="hr-HR" baseline="-25000" dirty="0"/>
              <a:t>F</a:t>
            </a:r>
            <a:r>
              <a:rPr lang="hr-HR" dirty="0"/>
              <a:t> = 36</a:t>
            </a:r>
          </a:p>
          <a:p>
            <a:pPr lvl="1"/>
            <a:r>
              <a:rPr lang="hr-HR" i="1" dirty="0" err="1"/>
              <a:t>M</a:t>
            </a:r>
            <a:r>
              <a:rPr lang="hr-HR" baseline="-25000" dirty="0" err="1"/>
              <a:t>SF</a:t>
            </a:r>
            <a:r>
              <a:rPr lang="hr-HR" dirty="0"/>
              <a:t> = 12 za </a:t>
            </a:r>
            <a:r>
              <a:rPr lang="hr-HR" i="1" dirty="0"/>
              <a:t>T</a:t>
            </a:r>
            <a:r>
              <a:rPr lang="hr-HR" baseline="-25000" dirty="0"/>
              <a:t>F</a:t>
            </a:r>
            <a:r>
              <a:rPr lang="hr-HR" dirty="0"/>
              <a:t> = 23</a:t>
            </a:r>
          </a:p>
          <a:p>
            <a:pPr lvl="1"/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05CDD-7F5E-473C-A2D3-62F4DDFE2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6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985DC-D73A-4796-932D-6E0FC7572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073BA-45C7-4D19-86BF-0B8F3CDB7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66</a:t>
            </a:fld>
            <a:endParaRPr lang="en-US" sz="1600" dirty="0">
              <a:latin typeface="Times New Roman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406C0D-8244-43C3-9B47-96D286C3D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78" y="1488901"/>
            <a:ext cx="9167783" cy="208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218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F39CD-6249-4071-9E90-6DB320A97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Performanse linka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CDCF9-5831-4BF0-A788-72F26D845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i="1" dirty="0" err="1"/>
              <a:t>t</a:t>
            </a:r>
            <a:r>
              <a:rPr lang="hr-HR" baseline="-25000" dirty="0" err="1"/>
              <a:t>s</a:t>
            </a:r>
            <a:r>
              <a:rPr lang="hr-HR" dirty="0"/>
              <a:t> – trajanje slanja okvira/paketa na link [s]</a:t>
            </a:r>
          </a:p>
          <a:p>
            <a:pPr lvl="1"/>
            <a:r>
              <a:rPr lang="hr-HR" i="1" dirty="0"/>
              <a:t>L</a:t>
            </a:r>
            <a:r>
              <a:rPr lang="hr-HR" dirty="0"/>
              <a:t> – duljina okvira/paketa [bit]</a:t>
            </a:r>
          </a:p>
          <a:p>
            <a:pPr lvl="1"/>
            <a:r>
              <a:rPr lang="hr-HR" i="1" dirty="0"/>
              <a:t>R</a:t>
            </a:r>
            <a:r>
              <a:rPr lang="hr-HR" dirty="0"/>
              <a:t> – prijenosna brzina linka [bit/s]</a:t>
            </a:r>
          </a:p>
          <a:p>
            <a:pPr lvl="1"/>
            <a:r>
              <a:rPr lang="hr-HR" i="1" dirty="0"/>
              <a:t>T</a:t>
            </a:r>
            <a:r>
              <a:rPr lang="hr-HR" baseline="-25000" dirty="0"/>
              <a:t>b</a:t>
            </a:r>
            <a:r>
              <a:rPr lang="hr-HR" dirty="0"/>
              <a:t> – trajanje slanja jednog bita [s]</a:t>
            </a:r>
          </a:p>
          <a:p>
            <a:r>
              <a:rPr lang="hr-HR" i="1" dirty="0" err="1"/>
              <a:t>t</a:t>
            </a:r>
            <a:r>
              <a:rPr lang="hr-HR" baseline="-25000" dirty="0" err="1"/>
              <a:t>p</a:t>
            </a:r>
            <a:r>
              <a:rPr lang="hr-HR" dirty="0"/>
              <a:t> – trajanje prostiranja signala linkom [s]</a:t>
            </a:r>
          </a:p>
          <a:p>
            <a:pPr lvl="1"/>
            <a:r>
              <a:rPr lang="hr-HR" i="1" dirty="0"/>
              <a:t>v</a:t>
            </a:r>
            <a:r>
              <a:rPr lang="hr-HR" dirty="0"/>
              <a:t> – brzina prostiranja EM vala medijem [m/s]</a:t>
            </a:r>
          </a:p>
          <a:p>
            <a:pPr lvl="1"/>
            <a:r>
              <a:rPr lang="hr-HR" i="1" dirty="0"/>
              <a:t>d</a:t>
            </a:r>
            <a:r>
              <a:rPr lang="hr-HR" dirty="0"/>
              <a:t> – duljina linka [m]</a:t>
            </a:r>
          </a:p>
          <a:p>
            <a:r>
              <a:rPr lang="hr-HR" dirty="0"/>
              <a:t>parametar linka, </a:t>
            </a:r>
            <a:r>
              <a:rPr lang="hr-HR" i="1" dirty="0"/>
              <a:t>a</a:t>
            </a:r>
          </a:p>
          <a:p>
            <a:r>
              <a:rPr lang="hr-HR" dirty="0"/>
              <a:t>najjednostavniji slučaj</a:t>
            </a:r>
          </a:p>
          <a:p>
            <a:pPr lvl="1"/>
            <a:r>
              <a:rPr lang="hr-HR" dirty="0"/>
              <a:t>po svakom poslanom okviru potroši se </a:t>
            </a:r>
            <a:r>
              <a:rPr lang="hr-HR" i="1" dirty="0" err="1"/>
              <a:t>t</a:t>
            </a:r>
            <a:r>
              <a:rPr lang="hr-HR" baseline="-25000" dirty="0" err="1"/>
              <a:t>s</a:t>
            </a:r>
            <a:r>
              <a:rPr lang="hr-HR" dirty="0"/>
              <a:t> + </a:t>
            </a:r>
            <a:r>
              <a:rPr lang="hr-HR" i="1" dirty="0" err="1"/>
              <a:t>t</a:t>
            </a:r>
            <a:r>
              <a:rPr lang="hr-HR" baseline="-25000" dirty="0" err="1"/>
              <a:t>p</a:t>
            </a:r>
            <a:r>
              <a:rPr lang="hr-HR" dirty="0"/>
              <a:t> vremena</a:t>
            </a:r>
          </a:p>
          <a:p>
            <a:pPr lvl="1"/>
            <a:r>
              <a:rPr lang="hr-HR" dirty="0"/>
              <a:t>iskoristivost linka </a:t>
            </a:r>
            <a:r>
              <a:rPr lang="hr-HR" i="1" dirty="0"/>
              <a:t>U</a:t>
            </a:r>
            <a:r>
              <a:rPr lang="hr-HR" dirty="0"/>
              <a:t> = </a:t>
            </a:r>
            <a:r>
              <a:rPr lang="hr-HR" i="1" dirty="0" err="1"/>
              <a:t>t</a:t>
            </a:r>
            <a:r>
              <a:rPr lang="hr-HR" baseline="-25000" dirty="0" err="1"/>
              <a:t>s</a:t>
            </a:r>
            <a:r>
              <a:rPr lang="hr-HR" baseline="-25000" dirty="0"/>
              <a:t> </a:t>
            </a:r>
            <a:r>
              <a:rPr lang="hr-HR" dirty="0"/>
              <a:t>/(</a:t>
            </a:r>
            <a:r>
              <a:rPr lang="hr-HR" i="1" dirty="0" err="1"/>
              <a:t>t</a:t>
            </a:r>
            <a:r>
              <a:rPr lang="hr-HR" baseline="-25000" dirty="0" err="1"/>
              <a:t>s</a:t>
            </a:r>
            <a:r>
              <a:rPr lang="hr-HR" dirty="0"/>
              <a:t> + </a:t>
            </a:r>
            <a:r>
              <a:rPr lang="hr-HR" i="1" dirty="0" err="1"/>
              <a:t>t</a:t>
            </a:r>
            <a:r>
              <a:rPr lang="hr-HR" baseline="-25000" dirty="0" err="1"/>
              <a:t>p</a:t>
            </a:r>
            <a:r>
              <a:rPr lang="hr-HR" dirty="0"/>
              <a:t>)= 1/(1 + </a:t>
            </a:r>
            <a:r>
              <a:rPr lang="hr-HR" i="1" dirty="0"/>
              <a:t>a</a:t>
            </a:r>
            <a:r>
              <a:rPr lang="hr-HR" dirty="0"/>
              <a:t>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6B989-5AB9-43B4-9011-54B4C5207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E37C5-8FBE-41FE-82EA-FCEC2158A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C01CE-1E4F-47CE-8DA9-9C5377A6A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94600" y="6477000"/>
            <a:ext cx="2063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E1D7900F-624F-47BF-B4C5-90BAC3E58AD9}" type="slidenum">
              <a:rPr lang="en-US" sz="1400" smtClean="0"/>
              <a:pPr>
                <a:defRPr/>
              </a:pPr>
              <a:t>67</a:t>
            </a:fld>
            <a:endParaRPr lang="en-US" sz="16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97A500D-336F-424F-AF6A-5F4E9B300C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93160" y="1628800"/>
          <a:ext cx="2452918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62" name="Equation" r:id="rId3" imgW="1218960" imgH="393480" progId="Equation.DSMT4">
                  <p:embed/>
                </p:oleObj>
              </mc:Choice>
              <mc:Fallback>
                <p:oleObj name="Equation" r:id="rId3" imgW="1218960" imgH="39348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97A500D-336F-424F-AF6A-5F4E9B300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93160" y="1628800"/>
                        <a:ext cx="2452918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CA2AE6C-A8C3-4FFA-8A72-1BCE6C3FDD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32738" y="3090664"/>
          <a:ext cx="817562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63" name="Equation" r:id="rId5" imgW="406080" imgH="393480" progId="Equation.DSMT4">
                  <p:embed/>
                </p:oleObj>
              </mc:Choice>
              <mc:Fallback>
                <p:oleObj name="Equation" r:id="rId5" imgW="406080" imgH="39348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CA2AE6C-A8C3-4FFA-8A72-1BCE6C3FDD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32738" y="3090664"/>
                        <a:ext cx="817562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88FC52B-98EA-4FF9-93DF-5FF3215E4F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3662077"/>
          <a:ext cx="2195934" cy="1550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64" name="Equation" r:id="rId7" imgW="1079280" imgH="761760" progId="Equation.DSMT4">
                  <p:embed/>
                </p:oleObj>
              </mc:Choice>
              <mc:Fallback>
                <p:oleObj name="Equation" r:id="rId7" imgW="1079280" imgH="76176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488FC52B-98EA-4FF9-93DF-5FF3215E4F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53000" y="3662077"/>
                        <a:ext cx="2195934" cy="15500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06030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2AB3-1E34-43FC-82CD-69530377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Fleksibilna konfiguracija brzine u oba smjera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F324B-E54A-4563-AED0-77F5B89A3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5544616"/>
            <a:ext cx="8420100" cy="764704"/>
          </a:xfrm>
        </p:spPr>
        <p:txBody>
          <a:bodyPr/>
          <a:lstStyle/>
          <a:p>
            <a:r>
              <a:rPr lang="hr-HR" sz="2400" dirty="0"/>
              <a:t>opcija DTA (engl. </a:t>
            </a:r>
            <a:r>
              <a:rPr lang="hr-HR" sz="2400" i="1" dirty="0" err="1"/>
              <a:t>Dynamic</a:t>
            </a:r>
            <a:r>
              <a:rPr lang="hr-HR" sz="2400" i="1" dirty="0"/>
              <a:t> Time </a:t>
            </a:r>
            <a:r>
              <a:rPr lang="hr-HR" sz="2400" i="1" dirty="0" err="1"/>
              <a:t>Assignment</a:t>
            </a:r>
            <a:r>
              <a:rPr lang="hr-HR" sz="2400" dirty="0"/>
              <a:t>) može u stvarnom vremenu mijenjati omjer DS/US brzina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C4FE5-9D05-43D2-A57D-272577C4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102FC-B0B5-4C70-89F6-748A9FAD0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B7015-CFA6-4A0A-8CC5-904252D96B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94600" y="6477000"/>
            <a:ext cx="2063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E1D7900F-624F-47BF-B4C5-90BAC3E58AD9}" type="slidenum">
              <a:rPr lang="en-US" sz="1400" smtClean="0"/>
              <a:pPr>
                <a:defRPr/>
              </a:pPr>
              <a:t>68</a:t>
            </a:fld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34DA5E-7025-442B-8DEF-B0C1F4EB3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38" y="1052736"/>
            <a:ext cx="6969224" cy="451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923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67D82729-CD1B-4D62-ABB2-E2A2879E1A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0200" y="0"/>
            <a:ext cx="8655248" cy="764704"/>
          </a:xfrm>
        </p:spPr>
        <p:txBody>
          <a:bodyPr/>
          <a:lstStyle/>
          <a:p>
            <a:r>
              <a:rPr lang="hr-HR" altLang="sr-Latn-RS" dirty="0"/>
              <a:t>Brzine i dometi najnovijih </a:t>
            </a:r>
            <a:r>
              <a:rPr lang="hr-HR" altLang="sr-Latn-RS" dirty="0" err="1"/>
              <a:t>DSL</a:t>
            </a:r>
            <a:r>
              <a:rPr lang="hr-HR" altLang="sr-Latn-RS" dirty="0"/>
              <a:t> tehnologija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1B663-BD95-483B-B1C1-A7924AA320E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hr-HR"/>
          </a:p>
        </p:txBody>
      </p:sp>
      <p:sp>
        <p:nvSpPr>
          <p:cNvPr id="41988" name="Slide Number Placeholder 5">
            <a:extLst>
              <a:ext uri="{FF2B5EF4-FFF2-40B4-BE49-F238E27FC236}">
                <a16:creationId xmlns:a16="http://schemas.microsoft.com/office/drawing/2014/main" id="{17FEAAED-E30A-4834-9FEB-B9614ABAE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Symbol" panose="05050102010706020507" pitchFamily="18" charset="2"/>
              <a:buChar char="¨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&lt;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=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8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011DA1D-FF74-43EC-A3A7-16C9EA8BF983}" type="slidenum">
              <a:rPr lang="hr-HR" altLang="sr-Latn-RS" sz="14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hr-HR" altLang="sr-Latn-RS" sz="1400">
              <a:latin typeface="Arial" panose="020B0604020202020204" pitchFamily="34" charset="0"/>
            </a:endParaRPr>
          </a:p>
        </p:txBody>
      </p:sp>
      <p:pic>
        <p:nvPicPr>
          <p:cNvPr id="41989" name="Picture 6">
            <a:extLst>
              <a:ext uri="{FF2B5EF4-FFF2-40B4-BE49-F238E27FC236}">
                <a16:creationId xmlns:a16="http://schemas.microsoft.com/office/drawing/2014/main" id="{A3EFAD6A-C853-4350-A88A-DC498007A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993641"/>
            <a:ext cx="7272163" cy="5284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Footer Placeholder 1">
            <a:extLst>
              <a:ext uri="{FF2B5EF4-FFF2-40B4-BE49-F238E27FC236}">
                <a16:creationId xmlns:a16="http://schemas.microsoft.com/office/drawing/2014/main" id="{D7B65FEA-CB06-4A06-B856-8E5EFBBA23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Symbol" panose="05050102010706020507" pitchFamily="18" charset="2"/>
              <a:buChar char="¨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&lt;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=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8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Tehnologije DSL-a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C72E0-1EE1-45F2-AAE0-9F3BF22D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Osnovna obilježja </a:t>
            </a:r>
            <a:r>
              <a:rPr lang="hr-HR" dirty="0" err="1"/>
              <a:t>DSL</a:t>
            </a:r>
            <a:r>
              <a:rPr lang="hr-HR" dirty="0"/>
              <a:t>-a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A191E-63EE-4B4D-ACAE-EDCEDDC56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908720"/>
            <a:ext cx="8420100" cy="540060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hr-HR" altLang="sr-Latn-RS" sz="2400" dirty="0"/>
              <a:t>digitalna pretplatnička linija – </a:t>
            </a:r>
            <a:r>
              <a:rPr lang="hr-HR" altLang="sr-Latn-RS" sz="2400" i="1" dirty="0"/>
              <a:t>Digital </a:t>
            </a:r>
            <a:r>
              <a:rPr lang="hr-HR" altLang="sr-Latn-RS" sz="2400" i="1" dirty="0" err="1"/>
              <a:t>Subscriber</a:t>
            </a:r>
            <a:r>
              <a:rPr lang="hr-HR" altLang="sr-Latn-RS" sz="2400" i="1" dirty="0"/>
              <a:t> Line</a:t>
            </a:r>
          </a:p>
          <a:p>
            <a:pPr lvl="1">
              <a:buClr>
                <a:srgbClr val="C00000"/>
              </a:buClr>
            </a:pPr>
            <a:r>
              <a:rPr lang="hr-HR" altLang="sr-Latn-RS" sz="2000" dirty="0"/>
              <a:t>povezuje korisnika s centralom (engl. </a:t>
            </a:r>
            <a:r>
              <a:rPr lang="hr-HR" altLang="sr-Latn-RS" sz="2000" i="1" dirty="0"/>
              <a:t>Central Office</a:t>
            </a:r>
            <a:r>
              <a:rPr lang="hr-HR" altLang="sr-Latn-RS" sz="2000" dirty="0"/>
              <a:t>, CO)</a:t>
            </a:r>
          </a:p>
          <a:p>
            <a:pPr lvl="1">
              <a:buClr>
                <a:srgbClr val="C00000"/>
              </a:buClr>
            </a:pPr>
            <a:r>
              <a:rPr lang="hr-HR" altLang="sr-Latn-RS" sz="2000" dirty="0"/>
              <a:t>prijenos između korisnika i centrale digitalan</a:t>
            </a:r>
          </a:p>
          <a:p>
            <a:pPr lvl="1">
              <a:buClr>
                <a:srgbClr val="C00000"/>
              </a:buClr>
            </a:pPr>
            <a:r>
              <a:rPr lang="hr-HR" altLang="sr-Latn-RS" sz="2000" dirty="0"/>
              <a:t>definirane preporukama ITU-T-a, serija G</a:t>
            </a:r>
          </a:p>
          <a:p>
            <a:pPr>
              <a:spcBef>
                <a:spcPts val="300"/>
              </a:spcBef>
              <a:buClr>
                <a:srgbClr val="C00000"/>
              </a:buClr>
            </a:pPr>
            <a:r>
              <a:rPr lang="hr-HR" altLang="sr-Latn-RS" sz="2400" dirty="0"/>
              <a:t>dolazni smjer komunikacije (engl. </a:t>
            </a:r>
            <a:r>
              <a:rPr lang="hr-HR" altLang="sr-Latn-RS" sz="2400" i="1" dirty="0" err="1"/>
              <a:t>dowstream</a:t>
            </a:r>
            <a:r>
              <a:rPr lang="hr-HR" altLang="sr-Latn-RS" sz="2400" dirty="0"/>
              <a:t>, </a:t>
            </a:r>
            <a:r>
              <a:rPr lang="hr-HR" altLang="sr-Latn-RS" sz="2400" i="1" dirty="0" err="1"/>
              <a:t>downlink</a:t>
            </a:r>
            <a:r>
              <a:rPr lang="hr-HR" altLang="sr-Latn-RS" sz="2400" dirty="0"/>
              <a:t>) – prema korisniku, prijenosna brzina </a:t>
            </a:r>
            <a:r>
              <a:rPr lang="hr-HR" altLang="sr-Latn-RS" sz="2400" i="1" dirty="0"/>
              <a:t>R</a:t>
            </a:r>
            <a:r>
              <a:rPr lang="hr-HR" altLang="sr-Latn-RS" sz="2400" baseline="-25000" dirty="0"/>
              <a:t>D</a:t>
            </a:r>
            <a:r>
              <a:rPr lang="hr-HR" altLang="sr-Latn-RS" sz="2400" dirty="0"/>
              <a:t> [bit/s]</a:t>
            </a:r>
          </a:p>
          <a:p>
            <a:pPr>
              <a:spcBef>
                <a:spcPts val="300"/>
              </a:spcBef>
              <a:buClr>
                <a:srgbClr val="C00000"/>
              </a:buClr>
            </a:pPr>
            <a:r>
              <a:rPr lang="hr-HR" altLang="sr-Latn-RS" sz="2400" dirty="0"/>
              <a:t>odlazni smjer komunikacije (engl. </a:t>
            </a:r>
            <a:r>
              <a:rPr lang="hr-HR" altLang="sr-Latn-RS" sz="2400" i="1" dirty="0" err="1"/>
              <a:t>upstream</a:t>
            </a:r>
            <a:r>
              <a:rPr lang="hr-HR" altLang="sr-Latn-RS" sz="2400" dirty="0"/>
              <a:t>, </a:t>
            </a:r>
            <a:r>
              <a:rPr lang="hr-HR" altLang="sr-Latn-RS" sz="2400" i="1" dirty="0" err="1"/>
              <a:t>uplink</a:t>
            </a:r>
            <a:r>
              <a:rPr lang="hr-HR" altLang="sr-Latn-RS" sz="2400" dirty="0"/>
              <a:t>) – prema centrali, prijenosna brzina </a:t>
            </a:r>
            <a:r>
              <a:rPr lang="hr-HR" altLang="sr-Latn-RS" sz="2400" i="1" dirty="0"/>
              <a:t>R</a:t>
            </a:r>
            <a:r>
              <a:rPr lang="hr-HR" altLang="sr-Latn-RS" sz="2400" baseline="-25000" dirty="0"/>
              <a:t>U</a:t>
            </a:r>
            <a:r>
              <a:rPr lang="hr-HR" altLang="sr-Latn-RS" sz="2400" dirty="0"/>
              <a:t> [bit/s]</a:t>
            </a:r>
          </a:p>
          <a:p>
            <a:pPr>
              <a:spcBef>
                <a:spcPts val="300"/>
              </a:spcBef>
              <a:buClr>
                <a:srgbClr val="C00000"/>
              </a:buClr>
            </a:pPr>
            <a:r>
              <a:rPr lang="hr-HR" altLang="sr-Latn-RS" sz="2400" b="1" dirty="0"/>
              <a:t>simetrične</a:t>
            </a:r>
            <a:r>
              <a:rPr lang="hr-HR" altLang="sr-Latn-RS" sz="2400" dirty="0"/>
              <a:t> </a:t>
            </a:r>
            <a:r>
              <a:rPr lang="hr-HR" altLang="sr-Latn-RS" sz="2400" dirty="0" err="1"/>
              <a:t>DSL</a:t>
            </a:r>
            <a:r>
              <a:rPr lang="hr-HR" altLang="sr-Latn-RS" sz="2400" dirty="0"/>
              <a:t>-tehnologije – prijenosna brzina u oba smjera jednaka, </a:t>
            </a:r>
            <a:r>
              <a:rPr lang="hr-HR" altLang="sr-Latn-RS" sz="2400" i="1" dirty="0"/>
              <a:t>R</a:t>
            </a:r>
            <a:r>
              <a:rPr lang="hr-HR" altLang="sr-Latn-RS" sz="2400" baseline="-25000" dirty="0"/>
              <a:t>D</a:t>
            </a:r>
            <a:r>
              <a:rPr lang="hr-HR" altLang="sr-Latn-RS" sz="2400" dirty="0"/>
              <a:t> = </a:t>
            </a:r>
            <a:r>
              <a:rPr lang="hr-HR" altLang="sr-Latn-RS" sz="2400" i="1" dirty="0"/>
              <a:t>R</a:t>
            </a:r>
            <a:r>
              <a:rPr lang="hr-HR" altLang="sr-Latn-RS" sz="2400" baseline="-25000" dirty="0"/>
              <a:t>U</a:t>
            </a:r>
            <a:endParaRPr lang="hr-HR" altLang="sr-Latn-RS" sz="2400" dirty="0"/>
          </a:p>
          <a:p>
            <a:pPr>
              <a:spcBef>
                <a:spcPts val="300"/>
              </a:spcBef>
              <a:buClr>
                <a:srgbClr val="C00000"/>
              </a:buClr>
            </a:pPr>
            <a:r>
              <a:rPr lang="hr-HR" altLang="sr-Latn-RS" sz="2400" b="1" dirty="0"/>
              <a:t>asimetrične</a:t>
            </a:r>
            <a:r>
              <a:rPr lang="hr-HR" altLang="sr-Latn-RS" sz="2400" dirty="0"/>
              <a:t> </a:t>
            </a:r>
            <a:r>
              <a:rPr lang="hr-HR" altLang="sr-Latn-RS" sz="2400" dirty="0" err="1"/>
              <a:t>DSL</a:t>
            </a:r>
            <a:r>
              <a:rPr lang="hr-HR" altLang="sr-Latn-RS" sz="2400" dirty="0"/>
              <a:t>-tehnologije – te su brzine različite, uglavnom vrijedi </a:t>
            </a:r>
            <a:r>
              <a:rPr lang="hr-HR" altLang="sr-Latn-RS" sz="2400" i="1" dirty="0"/>
              <a:t>R</a:t>
            </a:r>
            <a:r>
              <a:rPr lang="hr-HR" altLang="sr-Latn-RS" sz="2400" baseline="-25000" dirty="0"/>
              <a:t>U  </a:t>
            </a:r>
            <a:r>
              <a:rPr lang="hr-HR" altLang="sr-Latn-RS" sz="2400" dirty="0"/>
              <a:t>&lt; </a:t>
            </a:r>
            <a:r>
              <a:rPr lang="hr-HR" altLang="sr-Latn-RS" sz="2400" i="1" dirty="0"/>
              <a:t>R</a:t>
            </a:r>
            <a:r>
              <a:rPr lang="hr-HR" altLang="sr-Latn-RS" sz="2400" baseline="-25000" dirty="0"/>
              <a:t>D</a:t>
            </a:r>
          </a:p>
          <a:p>
            <a:pPr>
              <a:spcBef>
                <a:spcPts val="300"/>
              </a:spcBef>
            </a:pPr>
            <a:r>
              <a:rPr lang="hr-HR" altLang="sr-Latn-RS" sz="2400" dirty="0"/>
              <a:t>u </a:t>
            </a:r>
            <a:r>
              <a:rPr lang="hr-HR" altLang="sr-Latn-RS" sz="2400" dirty="0" err="1"/>
              <a:t>DSL</a:t>
            </a:r>
            <a:r>
              <a:rPr lang="hr-HR" altLang="sr-Latn-RS" sz="2400" dirty="0"/>
              <a:t> okolini lokalnu petlju čine jedna ili više parica</a:t>
            </a:r>
          </a:p>
          <a:p>
            <a:pPr lvl="1"/>
            <a:r>
              <a:rPr lang="hr-HR" altLang="sr-Latn-RS" sz="2000" dirty="0"/>
              <a:t>ako se 2 ili više parica koriste kao jedna linija – </a:t>
            </a:r>
            <a:r>
              <a:rPr lang="hr-HR" altLang="sr-Latn-RS" sz="2000" i="1" dirty="0"/>
              <a:t>line </a:t>
            </a:r>
            <a:r>
              <a:rPr lang="hr-HR" altLang="sr-Latn-RS" sz="2000" i="1" dirty="0" err="1"/>
              <a:t>bonding</a:t>
            </a:r>
            <a:endParaRPr lang="hr-HR" altLang="sr-Latn-RS" sz="2000" i="1" dirty="0"/>
          </a:p>
          <a:p>
            <a:pPr>
              <a:buClr>
                <a:srgbClr val="C00000"/>
              </a:buClr>
            </a:pPr>
            <a:endParaRPr lang="hr-HR" altLang="sr-Latn-RS" sz="2400" dirty="0"/>
          </a:p>
          <a:p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A89-ADAF-43B1-89D1-BCF7F4517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6DC90-9268-492F-9765-009300CCA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7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48CEE-7354-4A82-AD05-D2EE6EA35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69431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CCCB-FCA7-40C7-BA18-ABB4A0EA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Reverse Power </a:t>
            </a:r>
            <a:r>
              <a:rPr lang="hr-HR" dirty="0" err="1"/>
              <a:t>Feeding</a:t>
            </a:r>
            <a:r>
              <a:rPr lang="hr-HR" dirty="0"/>
              <a:t> (</a:t>
            </a:r>
            <a:r>
              <a:rPr lang="hr-HR" dirty="0" err="1"/>
              <a:t>RPF</a:t>
            </a:r>
            <a:r>
              <a:rPr lang="hr-HR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D0639-9DEE-47DA-94F4-66307C6D6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6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D90DF-AF8C-4149-A061-C80702595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9E75B-DB30-4B89-8165-2C9B724BD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70</a:t>
            </a:fld>
            <a:endParaRPr lang="en-US" sz="1600" dirty="0">
              <a:latin typeface="Times New Roman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54C00-91D0-40AE-8598-3E6FA095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602" y="2492896"/>
            <a:ext cx="6875870" cy="38164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5CE3B-9A3B-4633-A8D3-886B322DB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tehnologija koju su </a:t>
            </a:r>
            <a:r>
              <a:rPr lang="hr-HR" dirty="0" err="1"/>
              <a:t>tandardizirali</a:t>
            </a:r>
            <a:r>
              <a:rPr lang="hr-HR" dirty="0"/>
              <a:t> </a:t>
            </a:r>
            <a:r>
              <a:rPr lang="hr-HR" dirty="0" err="1"/>
              <a:t>ETSI</a:t>
            </a:r>
            <a:r>
              <a:rPr lang="hr-HR" dirty="0"/>
              <a:t> (</a:t>
            </a:r>
            <a:r>
              <a:rPr lang="hr-HR" dirty="0" err="1"/>
              <a:t>ETSI</a:t>
            </a:r>
            <a:r>
              <a:rPr lang="hr-HR" dirty="0"/>
              <a:t> TS 101 548 </a:t>
            </a:r>
            <a:r>
              <a:rPr lang="hr-HR" dirty="0" err="1"/>
              <a:t>V2.1.1</a:t>
            </a:r>
            <a:r>
              <a:rPr lang="hr-HR" dirty="0"/>
              <a:t>, 9.2016.) i </a:t>
            </a:r>
            <a:r>
              <a:rPr lang="hr-HR" dirty="0" err="1"/>
              <a:t>Broadband</a:t>
            </a:r>
            <a:r>
              <a:rPr lang="hr-HR" dirty="0"/>
              <a:t> Forum</a:t>
            </a:r>
          </a:p>
          <a:p>
            <a:r>
              <a:rPr lang="hr-HR" dirty="0" err="1"/>
              <a:t>DPU</a:t>
            </a:r>
            <a:r>
              <a:rPr lang="hr-HR" dirty="0"/>
              <a:t> se snabdijeva električnom energijom s korisničkog područja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4304C2-2D90-4283-8DDE-1A5A38F087DE}"/>
              </a:ext>
            </a:extLst>
          </p:cNvPr>
          <p:cNvSpPr txBox="1"/>
          <p:nvPr/>
        </p:nvSpPr>
        <p:spPr>
          <a:xfrm>
            <a:off x="416496" y="5077679"/>
            <a:ext cx="41688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800" dirty="0" err="1">
                <a:latin typeface="+mj-lt"/>
              </a:rPr>
              <a:t>NTE</a:t>
            </a:r>
            <a:r>
              <a:rPr lang="hr-HR" sz="1800" dirty="0">
                <a:latin typeface="+mj-lt"/>
              </a:rPr>
              <a:t> – </a:t>
            </a:r>
            <a:r>
              <a:rPr lang="hr-HR" sz="1800" i="1" dirty="0">
                <a:latin typeface="+mj-lt"/>
              </a:rPr>
              <a:t>Network </a:t>
            </a:r>
            <a:r>
              <a:rPr lang="hr-HR" sz="1800" i="1" dirty="0" err="1">
                <a:latin typeface="+mj-lt"/>
              </a:rPr>
              <a:t>Termination</a:t>
            </a:r>
            <a:r>
              <a:rPr lang="hr-HR" sz="1800" i="1" dirty="0">
                <a:latin typeface="+mj-lt"/>
              </a:rPr>
              <a:t> </a:t>
            </a:r>
            <a:r>
              <a:rPr lang="hr-HR" sz="1800" i="1" dirty="0" err="1">
                <a:latin typeface="+mj-lt"/>
              </a:rPr>
              <a:t>Equipment</a:t>
            </a:r>
            <a:endParaRPr lang="hr-HR" sz="1800" i="1" dirty="0">
              <a:latin typeface="+mj-lt"/>
            </a:endParaRPr>
          </a:p>
          <a:p>
            <a:r>
              <a:rPr lang="hr-HR" sz="1800" dirty="0">
                <a:latin typeface="+mj-lt"/>
              </a:rPr>
              <a:t>SG – </a:t>
            </a:r>
            <a:r>
              <a:rPr lang="hr-HR" sz="1800" i="1" dirty="0">
                <a:latin typeface="+mj-lt"/>
              </a:rPr>
              <a:t>Service </a:t>
            </a:r>
            <a:r>
              <a:rPr lang="hr-HR" sz="1800" i="1" dirty="0" err="1">
                <a:latin typeface="+mj-lt"/>
              </a:rPr>
              <a:t>Gateway</a:t>
            </a:r>
            <a:endParaRPr lang="hr-HR" sz="1800" i="1" dirty="0">
              <a:latin typeface="+mj-lt"/>
            </a:endParaRPr>
          </a:p>
          <a:p>
            <a:r>
              <a:rPr lang="hr-HR" sz="1800" dirty="0">
                <a:latin typeface="+mj-lt"/>
              </a:rPr>
              <a:t>PSE – </a:t>
            </a:r>
            <a:r>
              <a:rPr lang="hr-HR" sz="1800" i="1" dirty="0">
                <a:latin typeface="+mj-lt"/>
              </a:rPr>
              <a:t>Power </a:t>
            </a:r>
            <a:r>
              <a:rPr lang="hr-HR" sz="1800" i="1" dirty="0" err="1">
                <a:latin typeface="+mj-lt"/>
              </a:rPr>
              <a:t>Source</a:t>
            </a:r>
            <a:r>
              <a:rPr lang="hr-HR" sz="1800" i="1" dirty="0">
                <a:latin typeface="+mj-lt"/>
              </a:rPr>
              <a:t> </a:t>
            </a:r>
            <a:r>
              <a:rPr lang="hr-HR" sz="1800" i="1" dirty="0" err="1">
                <a:latin typeface="+mj-lt"/>
              </a:rPr>
              <a:t>Equipment</a:t>
            </a:r>
            <a:endParaRPr lang="hr-HR" sz="1800" i="1" dirty="0">
              <a:latin typeface="+mj-lt"/>
            </a:endParaRPr>
          </a:p>
          <a:p>
            <a:pPr>
              <a:tabLst>
                <a:tab pos="719138" algn="l"/>
              </a:tabLst>
            </a:pPr>
            <a:r>
              <a:rPr lang="hr-HR" sz="1800" dirty="0">
                <a:latin typeface="+mj-lt"/>
              </a:rPr>
              <a:t>	može biti dio </a:t>
            </a:r>
            <a:r>
              <a:rPr lang="hr-HR" sz="1800" dirty="0" err="1">
                <a:latin typeface="+mj-lt"/>
              </a:rPr>
              <a:t>NTE</a:t>
            </a:r>
            <a:r>
              <a:rPr lang="hr-HR" sz="1800" dirty="0">
                <a:latin typeface="+mj-lt"/>
              </a:rPr>
              <a:t>-a i odvojen</a:t>
            </a:r>
          </a:p>
        </p:txBody>
      </p:sp>
    </p:spTree>
    <p:extLst>
      <p:ext uri="{BB962C8B-B14F-4D97-AF65-F5344CB8AC3E}">
        <p14:creationId xmlns:p14="http://schemas.microsoft.com/office/powerpoint/2010/main" val="5326108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E924D-F32B-4079-9A23-30AC8C35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G.mgfast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0C505-3DAD-4FEF-918E-F92E23ADA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512" y="980728"/>
            <a:ext cx="8784976" cy="5328592"/>
          </a:xfrm>
        </p:spPr>
        <p:txBody>
          <a:bodyPr/>
          <a:lstStyle/>
          <a:p>
            <a:r>
              <a:rPr lang="hr-HR" dirty="0"/>
              <a:t>projekt ITU-T-a za realizaciju prijenos do 5 </a:t>
            </a:r>
            <a:r>
              <a:rPr lang="hr-HR" dirty="0" err="1"/>
              <a:t>Gbit</a:t>
            </a:r>
            <a:r>
              <a:rPr lang="hr-HR" dirty="0"/>
              <a:t>/su oba smjera paricom (Cat 5/6) i koaksijalnim kabelom</a:t>
            </a:r>
          </a:p>
          <a:p>
            <a:pPr lvl="1"/>
            <a:r>
              <a:rPr lang="hr-HR" dirty="0"/>
              <a:t>koristit će frekvencijski pojas do 424 ili do 848 MHz</a:t>
            </a:r>
          </a:p>
          <a:p>
            <a:pPr lvl="1"/>
            <a:r>
              <a:rPr lang="hr-HR" dirty="0"/>
              <a:t>prosječna duljina pretplatničke linije manja od 100 m</a:t>
            </a:r>
          </a:p>
          <a:p>
            <a:r>
              <a:rPr lang="hr-HR" dirty="0" err="1"/>
              <a:t>DPU</a:t>
            </a:r>
            <a:r>
              <a:rPr lang="hr-HR" dirty="0"/>
              <a:t> poslužuje od 8 do 48 pretplatničkih linija</a:t>
            </a:r>
          </a:p>
          <a:p>
            <a:pPr lvl="1"/>
            <a:r>
              <a:rPr lang="hr-HR" dirty="0"/>
              <a:t>na </a:t>
            </a:r>
            <a:r>
              <a:rPr lang="hr-HR" dirty="0" err="1"/>
              <a:t>jezgrenu</a:t>
            </a:r>
            <a:r>
              <a:rPr lang="hr-HR" dirty="0"/>
              <a:t> mrežu se spaja preko PON-a i optičkog linka</a:t>
            </a:r>
          </a:p>
          <a:p>
            <a:pPr lvl="1"/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18652-068A-4BEC-BDE9-0670D0A15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6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9EE7B-0A04-4151-91B4-4A621AF82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F14B5-C17A-450B-9F24-BDCC95076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71</a:t>
            </a:fld>
            <a:endParaRPr lang="en-US" sz="16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3907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HDSL – ITU-T G.991.1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980728"/>
            <a:ext cx="8420100" cy="4320480"/>
          </a:xfrm>
        </p:spPr>
        <p:txBody>
          <a:bodyPr/>
          <a:lstStyle/>
          <a:p>
            <a:r>
              <a:rPr lang="hr-HR" sz="2000" dirty="0"/>
              <a:t>definirane brzine 1,544 Mbit/s (T1) i 2,048 Mbit/s (E1)</a:t>
            </a:r>
          </a:p>
          <a:p>
            <a:pPr lvl="1"/>
            <a:r>
              <a:rPr lang="hr-HR" sz="1800" dirty="0"/>
              <a:t>brzine simetrične (jednake u oba smjera, DS i US)</a:t>
            </a:r>
          </a:p>
          <a:p>
            <a:pPr lvl="1"/>
            <a:r>
              <a:rPr lang="hr-HR" sz="1800" dirty="0"/>
              <a:t>ne podržava istovremeni prijenos POTS-a ili ISDN-a (poput ADSL-a/VDSL-a)</a:t>
            </a:r>
          </a:p>
          <a:p>
            <a:r>
              <a:rPr lang="hr-HR" sz="2000" dirty="0"/>
              <a:t>tri različite vrste prijenosnih HDSL sustava</a:t>
            </a:r>
          </a:p>
          <a:p>
            <a:pPr lvl="1"/>
            <a:r>
              <a:rPr lang="hr-HR" sz="1800" dirty="0"/>
              <a:t>sustav koji koristi jednu paricu</a:t>
            </a:r>
          </a:p>
          <a:p>
            <a:pPr lvl="2"/>
            <a:r>
              <a:rPr lang="hr-HR" sz="1400" dirty="0"/>
              <a:t>brzina 2320 </a:t>
            </a:r>
            <a:r>
              <a:rPr lang="hr-HR" sz="1400" dirty="0" err="1"/>
              <a:t>kbit</a:t>
            </a:r>
            <a:r>
              <a:rPr lang="hr-HR" sz="1400" dirty="0"/>
              <a:t>/s, linijski kod 2B1Q ili modulacija CAP</a:t>
            </a:r>
          </a:p>
          <a:p>
            <a:pPr lvl="1"/>
            <a:r>
              <a:rPr lang="hr-HR" sz="1800" dirty="0"/>
              <a:t>sustav koji koristi dvije parice ima dva paralelna primopredajnika</a:t>
            </a:r>
          </a:p>
          <a:p>
            <a:pPr lvl="2"/>
            <a:r>
              <a:rPr lang="hr-HR" sz="1400" dirty="0"/>
              <a:t>inačica 1: linijska brzina 1168 </a:t>
            </a:r>
            <a:r>
              <a:rPr lang="hr-HR" sz="1400" dirty="0" err="1"/>
              <a:t>kbit</a:t>
            </a:r>
            <a:r>
              <a:rPr lang="hr-HR" sz="1400" dirty="0"/>
              <a:t>/s po svakoj parici, 2B1Q ili CAP, podatkovna brzina 2,048 Mbit/s</a:t>
            </a:r>
          </a:p>
          <a:p>
            <a:pPr lvl="2"/>
            <a:r>
              <a:rPr lang="hr-HR" sz="1400" dirty="0"/>
              <a:t>inačica 2: linijska brzina 784 </a:t>
            </a:r>
            <a:r>
              <a:rPr lang="hr-HR" sz="1400" dirty="0" err="1"/>
              <a:t>kbit</a:t>
            </a:r>
            <a:r>
              <a:rPr lang="hr-HR" sz="1400" dirty="0"/>
              <a:t>/s po svakoj parici, 2B1Q, podatkovna brzina 1,544 Mbit/s</a:t>
            </a:r>
          </a:p>
          <a:p>
            <a:pPr lvl="1"/>
            <a:r>
              <a:rPr lang="hr-HR" sz="1800" dirty="0"/>
              <a:t>sustav koji koristi tri parice ima tri paralelna primopredajnika</a:t>
            </a:r>
          </a:p>
          <a:p>
            <a:pPr lvl="2"/>
            <a:r>
              <a:rPr lang="hr-HR" sz="1400" dirty="0"/>
              <a:t>brzina 748 </a:t>
            </a:r>
            <a:r>
              <a:rPr lang="hr-HR" sz="1400" dirty="0" err="1"/>
              <a:t>kbit</a:t>
            </a:r>
            <a:r>
              <a:rPr lang="hr-HR" sz="1400" dirty="0"/>
              <a:t>/s po svakoj parici, 2B1Q</a:t>
            </a:r>
          </a:p>
          <a:p>
            <a:r>
              <a:rPr lang="hr-HR" sz="2000" dirty="0"/>
              <a:t>osnovna namjena HDSL-a: prenosi E1/T1 kanale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r-HR"/>
          </a:p>
        </p:txBody>
      </p:sp>
      <p:graphicFrame>
        <p:nvGraphicFramePr>
          <p:cNvPr id="98307" name="Object 3"/>
          <p:cNvGraphicFramePr>
            <a:graphicFrameLocks noChangeAspect="1"/>
          </p:cNvGraphicFramePr>
          <p:nvPr/>
        </p:nvGraphicFramePr>
        <p:xfrm>
          <a:off x="1856656" y="5229200"/>
          <a:ext cx="5610225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42" name="Visio" r:id="rId3" imgW="5614737" imgH="1120689" progId="Visio.Drawing.11">
                  <p:embed/>
                </p:oleObj>
              </mc:Choice>
              <mc:Fallback>
                <p:oleObj name="Visio" r:id="rId3" imgW="5614737" imgH="1120689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6656" y="5229200"/>
                        <a:ext cx="5610225" cy="1123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72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D8472-22AC-4614-87DF-5F5B0283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SHDSL – </a:t>
            </a:r>
            <a:r>
              <a:rPr lang="hr-HR" dirty="0" err="1"/>
              <a:t>ITU.T</a:t>
            </a:r>
            <a:r>
              <a:rPr lang="hr-HR" dirty="0"/>
              <a:t> G.991.2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980728"/>
            <a:ext cx="8530530" cy="2664296"/>
          </a:xfrm>
        </p:spPr>
        <p:txBody>
          <a:bodyPr/>
          <a:lstStyle/>
          <a:p>
            <a:r>
              <a:rPr lang="hr-HR" sz="2400" dirty="0"/>
              <a:t>sustavi koriste jednu paricu (</a:t>
            </a:r>
            <a:r>
              <a:rPr lang="hr-HR" sz="2400" dirty="0" err="1"/>
              <a:t>Single</a:t>
            </a:r>
            <a:r>
              <a:rPr lang="hr-HR" sz="2400" dirty="0"/>
              <a:t>-</a:t>
            </a:r>
            <a:r>
              <a:rPr lang="hr-HR" sz="2400" dirty="0" err="1"/>
              <a:t>pair</a:t>
            </a:r>
            <a:r>
              <a:rPr lang="hr-HR" sz="2400" dirty="0"/>
              <a:t>)</a:t>
            </a:r>
          </a:p>
          <a:p>
            <a:pPr lvl="1"/>
            <a:r>
              <a:rPr lang="hr-HR" sz="2000" dirty="0"/>
              <a:t>podržane simetrične brzine od 192 </a:t>
            </a:r>
            <a:r>
              <a:rPr lang="hr-HR" sz="2000" dirty="0" err="1"/>
              <a:t>kbit</a:t>
            </a:r>
            <a:r>
              <a:rPr lang="hr-HR" sz="2000" dirty="0"/>
              <a:t>/s do 2312 </a:t>
            </a:r>
            <a:r>
              <a:rPr lang="hr-HR" sz="2000" dirty="0" err="1"/>
              <a:t>kbit</a:t>
            </a:r>
            <a:r>
              <a:rPr lang="hr-HR" sz="2000" dirty="0"/>
              <a:t>/s</a:t>
            </a:r>
          </a:p>
          <a:p>
            <a:pPr lvl="1"/>
            <a:r>
              <a:rPr lang="hr-HR" sz="2000" dirty="0" err="1"/>
              <a:t>Annex</a:t>
            </a:r>
            <a:r>
              <a:rPr lang="hr-HR" sz="2000" dirty="0"/>
              <a:t> F definira sustave koji podržavaju do 5696 </a:t>
            </a:r>
            <a:r>
              <a:rPr lang="hr-HR" sz="2000" dirty="0" err="1"/>
              <a:t>kbit</a:t>
            </a:r>
            <a:r>
              <a:rPr lang="hr-HR" sz="2000" dirty="0"/>
              <a:t>/s (E-SHDSL)</a:t>
            </a:r>
          </a:p>
          <a:p>
            <a:pPr lvl="1"/>
            <a:r>
              <a:rPr lang="hr-HR" sz="2000" dirty="0"/>
              <a:t>poput HDSL-a, ne podržava paralelni prijenos POTS-a ili ISDN-a po istim paricama</a:t>
            </a:r>
          </a:p>
          <a:p>
            <a:pPr lvl="1"/>
            <a:r>
              <a:rPr lang="hr-HR" sz="2000" dirty="0"/>
              <a:t>može prenositi nestrukturirane podatke, E1/T1, ISDN BRA, ATM ćelije i </a:t>
            </a:r>
            <a:r>
              <a:rPr lang="hr-HR" sz="2000" dirty="0" err="1"/>
              <a:t>ethernetske</a:t>
            </a:r>
            <a:r>
              <a:rPr lang="hr-HR" sz="2000" dirty="0"/>
              <a:t> okvire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en-US" sz="1400" dirty="0">
              <a:latin typeface="Times New Roman" pitchFamily="18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2" cstate="print"/>
          <a:srcRect l="3035" r="6607"/>
          <a:stretch>
            <a:fillRect/>
          </a:stretch>
        </p:blipFill>
        <p:spPr bwMode="auto">
          <a:xfrm>
            <a:off x="704528" y="3429000"/>
            <a:ext cx="3744416" cy="2935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6976" y="3501008"/>
            <a:ext cx="3990607" cy="2807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454962" y="4509120"/>
            <a:ext cx="129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dirty="0">
                <a:latin typeface="+mj-lt"/>
              </a:rPr>
              <a:t>E-SHDSL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084CB-97B8-484D-B5BD-36BBA517FD75}" type="slidenum">
              <a:rPr lang="en-US" smtClean="0"/>
              <a:pPr>
                <a:defRPr/>
              </a:pPr>
              <a:t>73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54B17-D157-4F9C-91E9-066CF90ED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/>
              <a:t>Tehnologije DSL-a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3DFDB4CF-0D49-421C-9407-FDFB315457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z="2800" dirty="0"/>
              <a:t>Arhitektura pristupa Internetu i aplikacijama (uslugama) </a:t>
            </a:r>
            <a:r>
              <a:rPr lang="hr-HR" altLang="sr-Latn-RS" sz="2800" dirty="0" err="1"/>
              <a:t>DSL</a:t>
            </a:r>
            <a:r>
              <a:rPr lang="hr-HR" altLang="sr-Latn-RS" sz="2800" dirty="0"/>
              <a:t>-om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116B9-544A-457D-AF41-DC7D9066657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hr-HR" dirty="0"/>
          </a:p>
        </p:txBody>
      </p:sp>
      <p:sp>
        <p:nvSpPr>
          <p:cNvPr id="44036" name="Slide Number Placeholder 4">
            <a:extLst>
              <a:ext uri="{FF2B5EF4-FFF2-40B4-BE49-F238E27FC236}">
                <a16:creationId xmlns:a16="http://schemas.microsoft.com/office/drawing/2014/main" id="{88A84788-2C7F-4CED-BE97-3F5001102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Symbol" panose="05050102010706020507" pitchFamily="18" charset="2"/>
              <a:buChar char="¨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&lt;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=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8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87BF28B-B023-406A-A55E-C07E3A5764FC}" type="slidenum">
              <a:rPr lang="hr-HR" altLang="sr-Latn-RS" sz="14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hr-HR" altLang="sr-Latn-RS" sz="1400">
              <a:latin typeface="Arial" panose="020B0604020202020204" pitchFamily="34" charset="0"/>
            </a:endParaRPr>
          </a:p>
        </p:txBody>
      </p:sp>
      <p:pic>
        <p:nvPicPr>
          <p:cNvPr id="44037" name="Picture 2">
            <a:extLst>
              <a:ext uri="{FF2B5EF4-FFF2-40B4-BE49-F238E27FC236}">
                <a16:creationId xmlns:a16="http://schemas.microsoft.com/office/drawing/2014/main" id="{C952A1F3-09AB-4592-AA88-80BFEBCBD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0" y="962315"/>
            <a:ext cx="7761920" cy="406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Content Placeholder 2">
            <a:extLst>
              <a:ext uri="{FF2B5EF4-FFF2-40B4-BE49-F238E27FC236}">
                <a16:creationId xmlns:a16="http://schemas.microsoft.com/office/drawing/2014/main" id="{1A5FB023-FD06-45E7-BC25-A25B845AC7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6496" y="4941168"/>
            <a:ext cx="8856984" cy="1338221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hr-HR" altLang="sr-Latn-RS" sz="2000" dirty="0" err="1"/>
              <a:t>BRAS</a:t>
            </a:r>
            <a:r>
              <a:rPr lang="hr-HR" altLang="sr-Latn-RS" sz="2000" dirty="0"/>
              <a:t> – </a:t>
            </a:r>
            <a:r>
              <a:rPr lang="hr-HR" altLang="sr-Latn-RS" sz="2000" i="1" dirty="0" err="1"/>
              <a:t>Broadband</a:t>
            </a:r>
            <a:r>
              <a:rPr lang="hr-HR" altLang="sr-Latn-RS" sz="2000" i="1" dirty="0"/>
              <a:t> </a:t>
            </a:r>
            <a:r>
              <a:rPr lang="hr-HR" altLang="sr-Latn-RS" sz="2000" i="1" dirty="0" err="1"/>
              <a:t>Remote</a:t>
            </a:r>
            <a:r>
              <a:rPr lang="hr-HR" altLang="sr-Latn-RS" sz="2000" i="1" dirty="0"/>
              <a:t> Access Server</a:t>
            </a:r>
          </a:p>
          <a:p>
            <a:pPr>
              <a:buClr>
                <a:srgbClr val="C00000"/>
              </a:buClr>
            </a:pPr>
            <a:r>
              <a:rPr lang="hr-HR" altLang="sr-Latn-RS" sz="2000" dirty="0"/>
              <a:t>UNI – </a:t>
            </a:r>
            <a:r>
              <a:rPr lang="hr-HR" altLang="sr-Latn-RS" sz="2000" i="1" dirty="0" err="1"/>
              <a:t>User</a:t>
            </a:r>
            <a:r>
              <a:rPr lang="hr-HR" altLang="sr-Latn-RS" sz="2000" i="1" dirty="0"/>
              <a:t> Network Interface</a:t>
            </a:r>
            <a:r>
              <a:rPr lang="hr-HR" altLang="sr-Latn-RS" sz="2000" dirty="0"/>
              <a:t>, </a:t>
            </a:r>
            <a:r>
              <a:rPr lang="hr-HR" altLang="sr-Latn-RS" sz="2000" dirty="0" err="1"/>
              <a:t>NNI</a:t>
            </a:r>
            <a:r>
              <a:rPr lang="hr-HR" altLang="sr-Latn-RS" sz="2000" dirty="0"/>
              <a:t> – </a:t>
            </a:r>
            <a:r>
              <a:rPr lang="hr-HR" altLang="sr-Latn-RS" sz="2000" i="1" dirty="0"/>
              <a:t>Network-to-Network Interface</a:t>
            </a:r>
          </a:p>
          <a:p>
            <a:pPr>
              <a:buClr>
                <a:srgbClr val="C00000"/>
              </a:buClr>
            </a:pPr>
            <a:r>
              <a:rPr lang="hr-HR" altLang="sr-Latn-RS" sz="2000" dirty="0"/>
              <a:t>ANI – </a:t>
            </a:r>
            <a:r>
              <a:rPr lang="hr-HR" altLang="sr-Latn-RS" sz="2000" i="1" dirty="0" err="1"/>
              <a:t>Application</a:t>
            </a:r>
            <a:r>
              <a:rPr lang="hr-HR" altLang="sr-Latn-RS" sz="2000" i="1" dirty="0"/>
              <a:t> Network Interface, </a:t>
            </a:r>
            <a:r>
              <a:rPr lang="hr-HR" altLang="sr-Latn-RS" sz="2000" dirty="0"/>
              <a:t>PVC</a:t>
            </a:r>
            <a:r>
              <a:rPr lang="hr-HR" altLang="sr-Latn-RS" sz="2000" i="1" dirty="0"/>
              <a:t> – </a:t>
            </a:r>
            <a:r>
              <a:rPr lang="hr-HR" altLang="sr-Latn-RS" sz="2000" i="1" dirty="0" err="1"/>
              <a:t>Permenent</a:t>
            </a:r>
            <a:r>
              <a:rPr lang="hr-HR" altLang="sr-Latn-RS" sz="2000" i="1" dirty="0"/>
              <a:t> </a:t>
            </a:r>
            <a:r>
              <a:rPr lang="hr-HR" altLang="sr-Latn-RS" sz="2000" i="1" dirty="0" err="1"/>
              <a:t>Virtual</a:t>
            </a:r>
            <a:r>
              <a:rPr lang="hr-HR" altLang="sr-Latn-RS" sz="2000" i="1" dirty="0"/>
              <a:t> </a:t>
            </a:r>
            <a:r>
              <a:rPr lang="hr-HR" altLang="sr-Latn-RS" sz="2000" i="1" dirty="0" err="1"/>
              <a:t>Circuit</a:t>
            </a:r>
            <a:endParaRPr lang="hr-HR" altLang="sr-Latn-RS" sz="2000" i="1" dirty="0"/>
          </a:p>
          <a:p>
            <a:pPr>
              <a:buClr>
                <a:srgbClr val="C00000"/>
              </a:buClr>
            </a:pPr>
            <a:r>
              <a:rPr lang="hr-HR" altLang="sr-Latn-RS" sz="2000" dirty="0"/>
              <a:t>ISP</a:t>
            </a:r>
            <a:r>
              <a:rPr lang="hr-HR" altLang="sr-Latn-RS" sz="2000" i="1" dirty="0"/>
              <a:t> – Internet Service </a:t>
            </a:r>
            <a:r>
              <a:rPr lang="hr-HR" altLang="sr-Latn-RS" sz="2000" i="1" dirty="0" err="1"/>
              <a:t>Provider</a:t>
            </a:r>
            <a:r>
              <a:rPr lang="hr-HR" altLang="sr-Latn-RS" sz="2000" dirty="0"/>
              <a:t>,</a:t>
            </a:r>
            <a:r>
              <a:rPr lang="hr-HR" altLang="sr-Latn-RS" sz="2000" i="1" dirty="0"/>
              <a:t> </a:t>
            </a:r>
            <a:r>
              <a:rPr lang="hr-HR" altLang="sr-Latn-RS" sz="2000" dirty="0" err="1"/>
              <a:t>ASP</a:t>
            </a:r>
            <a:r>
              <a:rPr lang="hr-HR" altLang="sr-Latn-RS" sz="2000" dirty="0"/>
              <a:t> – </a:t>
            </a:r>
            <a:r>
              <a:rPr lang="hr-HR" altLang="sr-Latn-RS" sz="2000" i="1" dirty="0" err="1"/>
              <a:t>Application</a:t>
            </a:r>
            <a:r>
              <a:rPr lang="hr-HR" altLang="sr-Latn-RS" sz="2000" i="1" dirty="0"/>
              <a:t> Service </a:t>
            </a:r>
            <a:r>
              <a:rPr lang="hr-HR" altLang="sr-Latn-RS" sz="2000" i="1" dirty="0" err="1"/>
              <a:t>Provider</a:t>
            </a:r>
            <a:r>
              <a:rPr lang="hr-HR" altLang="sr-Latn-RS" sz="2000" dirty="0"/>
              <a:t> </a:t>
            </a:r>
            <a:endParaRPr lang="hr-HR" altLang="sr-Latn-RS" sz="2000" i="1" dirty="0"/>
          </a:p>
        </p:txBody>
      </p:sp>
      <p:sp>
        <p:nvSpPr>
          <p:cNvPr id="44039" name="Footer Placeholder 1">
            <a:extLst>
              <a:ext uri="{FF2B5EF4-FFF2-40B4-BE49-F238E27FC236}">
                <a16:creationId xmlns:a16="http://schemas.microsoft.com/office/drawing/2014/main" id="{B031C1EA-6C2F-4F31-82C3-F2306D6E8D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Symbol" panose="05050102010706020507" pitchFamily="18" charset="2"/>
              <a:buChar char="¨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&lt;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=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8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Tehnologije DSL-a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D4B100-CC87-4D15-80FF-6C9000F6C6A7}"/>
              </a:ext>
            </a:extLst>
          </p:cNvPr>
          <p:cNvSpPr txBox="1"/>
          <p:nvPr/>
        </p:nvSpPr>
        <p:spPr>
          <a:xfrm>
            <a:off x="7077236" y="4333843"/>
            <a:ext cx="270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800" i="1" dirty="0" err="1">
                <a:latin typeface="+mj-lt"/>
              </a:rPr>
              <a:t>Premises</a:t>
            </a:r>
            <a:r>
              <a:rPr lang="hr-HR" sz="1800" i="1" dirty="0">
                <a:latin typeface="+mj-lt"/>
              </a:rPr>
              <a:t> </a:t>
            </a:r>
            <a:r>
              <a:rPr lang="hr-HR" sz="1800" i="1" dirty="0" err="1">
                <a:latin typeface="+mj-lt"/>
              </a:rPr>
              <a:t>Gateway</a:t>
            </a:r>
            <a:r>
              <a:rPr lang="hr-HR" sz="1800" i="1" dirty="0">
                <a:latin typeface="+mj-lt"/>
              </a:rPr>
              <a:t> </a:t>
            </a:r>
            <a:r>
              <a:rPr lang="hr-HR" sz="1800" dirty="0">
                <a:latin typeface="+mj-lt"/>
              </a:rPr>
              <a:t>– usmjerivač s ugrađenim modemom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Date Placeholder 3">
            <a:extLst>
              <a:ext uri="{FF2B5EF4-FFF2-40B4-BE49-F238E27FC236}">
                <a16:creationId xmlns:a16="http://schemas.microsoft.com/office/drawing/2014/main" id="{273C5B93-BA84-439D-B93C-1D63D718683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2021.</a:t>
            </a:r>
            <a:endParaRPr lang="hr-HR" sz="14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48D8F8D8-3CDB-4C7C-99D4-B3EA718544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dirty="0"/>
              <a:t>Podjela tehnologija </a:t>
            </a:r>
            <a:r>
              <a:rPr lang="hr-HR" altLang="sr-Latn-RS" dirty="0" err="1"/>
              <a:t>DSL</a:t>
            </a:r>
            <a:r>
              <a:rPr lang="hr-HR" altLang="sr-Latn-RS" dirty="0"/>
              <a:t>-a</a:t>
            </a:r>
            <a:endParaRPr lang="en-US" altLang="sr-Latn-RS" dirty="0"/>
          </a:p>
        </p:txBody>
      </p:sp>
      <p:sp>
        <p:nvSpPr>
          <p:cNvPr id="181251" name="Rectangle 3">
            <a:extLst>
              <a:ext uri="{FF2B5EF4-FFF2-40B4-BE49-F238E27FC236}">
                <a16:creationId xmlns:a16="http://schemas.microsoft.com/office/drawing/2014/main" id="{005565EB-E641-4A11-94A4-F6ADB51514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5621643"/>
            <a:ext cx="9218612" cy="760107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hr-HR" altLang="sr-Latn-RS" sz="2000" dirty="0"/>
              <a:t>najnovija tehnologija: </a:t>
            </a:r>
            <a:r>
              <a:rPr lang="hr-HR" altLang="sr-Latn-RS" sz="2000" b="1" dirty="0" err="1"/>
              <a:t>G.fast</a:t>
            </a:r>
            <a:r>
              <a:rPr lang="hr-HR" altLang="sr-Latn-RS" sz="2000" b="1" dirty="0"/>
              <a:t> </a:t>
            </a:r>
            <a:r>
              <a:rPr lang="hr-HR" altLang="sr-Latn-RS" sz="2000" dirty="0"/>
              <a:t>- </a:t>
            </a:r>
            <a:r>
              <a:rPr lang="nn-NO" altLang="sr-Latn-RS" sz="2000" dirty="0"/>
              <a:t>ITU.T G.9700, G.9701 i G.997.2</a:t>
            </a:r>
            <a:endParaRPr lang="hr-HR" altLang="sr-Latn-RS" sz="2000" dirty="0"/>
          </a:p>
          <a:p>
            <a:pPr lvl="1">
              <a:buClr>
                <a:srgbClr val="C00000"/>
              </a:buClr>
            </a:pPr>
            <a:r>
              <a:rPr lang="hr-HR" altLang="sr-Latn-RS" sz="1600" dirty="0"/>
              <a:t>u razvoju je </a:t>
            </a:r>
            <a:r>
              <a:rPr lang="hr-HR" altLang="sr-Latn-RS" sz="1600" dirty="0" err="1"/>
              <a:t>XG-fast</a:t>
            </a:r>
            <a:r>
              <a:rPr lang="hr-HR" altLang="sr-Latn-RS" sz="1600" dirty="0"/>
              <a:t> ili </a:t>
            </a:r>
            <a:r>
              <a:rPr lang="hr-HR" altLang="sr-Latn-RS" sz="1600" dirty="0" err="1"/>
              <a:t>G.mfast</a:t>
            </a:r>
            <a:r>
              <a:rPr lang="hr-HR" altLang="sr-Latn-RS" sz="1600" dirty="0"/>
              <a:t> (Bell </a:t>
            </a:r>
            <a:r>
              <a:rPr lang="hr-HR" altLang="sr-Latn-RS" sz="1600" dirty="0" err="1"/>
              <a:t>Labs</a:t>
            </a:r>
            <a:r>
              <a:rPr lang="hr-HR" altLang="sr-Latn-RS" sz="1600" dirty="0"/>
              <a:t>, Alcatel-Lucent)</a:t>
            </a:r>
          </a:p>
        </p:txBody>
      </p:sp>
      <p:sp>
        <p:nvSpPr>
          <p:cNvPr id="38917" name="Slide Number Placeholder 5">
            <a:extLst>
              <a:ext uri="{FF2B5EF4-FFF2-40B4-BE49-F238E27FC236}">
                <a16:creationId xmlns:a16="http://schemas.microsoft.com/office/drawing/2014/main" id="{D9CB2F49-15B0-4215-B1DB-F22A394D9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Symbol" panose="05050102010706020507" pitchFamily="18" charset="2"/>
              <a:buChar char="¨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&lt;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=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8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390EB78-B7A9-4F86-A7C3-C9584415FC1F}" type="slidenum">
              <a:rPr lang="hr-HR" altLang="sr-Latn-RS" sz="14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hr-HR" altLang="sr-Latn-RS" sz="1400" dirty="0">
              <a:latin typeface="Arial" panose="020B0604020202020204" pitchFamily="34" charset="0"/>
            </a:endParaRPr>
          </a:p>
        </p:txBody>
      </p:sp>
      <p:graphicFrame>
        <p:nvGraphicFramePr>
          <p:cNvPr id="7" name="Group 17">
            <a:extLst>
              <a:ext uri="{FF2B5EF4-FFF2-40B4-BE49-F238E27FC236}">
                <a16:creationId xmlns:a16="http://schemas.microsoft.com/office/drawing/2014/main" id="{BF8BD3EA-5724-4390-9875-1534698D6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831258"/>
              </p:ext>
            </p:extLst>
          </p:nvPr>
        </p:nvGraphicFramePr>
        <p:xfrm>
          <a:off x="330200" y="1291007"/>
          <a:ext cx="9072563" cy="3749098"/>
        </p:xfrm>
        <a:graphic>
          <a:graphicData uri="http://schemas.openxmlformats.org/drawingml/2006/table">
            <a:tbl>
              <a:tblPr/>
              <a:tblGrid>
                <a:gridCol w="4525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6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48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Asimetrične </a:t>
                      </a:r>
                      <a:r>
                        <a:rPr kumimoji="0" lang="hr-HR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DSL</a:t>
                      </a:r>
                      <a:r>
                        <a:rPr kumimoji="0" lang="hr-H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-tehnologije</a:t>
                      </a:r>
                      <a:endParaRPr kumimoji="0" lang="hr-H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9055" marR="99055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E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Simetrične </a:t>
                      </a:r>
                      <a:r>
                        <a:rPr kumimoji="0" lang="hr-HR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DSL</a:t>
                      </a:r>
                      <a:r>
                        <a:rPr kumimoji="0" lang="hr-H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-tehnologije</a:t>
                      </a:r>
                      <a:endParaRPr kumimoji="0" lang="hr-H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99055" marR="99055" marT="45725" marB="45725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E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0590">
                <a:tc>
                  <a:txBody>
                    <a:bodyPr/>
                    <a:lstStyle/>
                    <a:p>
                      <a:pPr marL="4763" marR="0" lvl="0" indent="-47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ADSL</a:t>
                      </a:r>
                      <a:r>
                        <a:rPr kumimoji="0" lang="hr-H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– G.992.1</a:t>
                      </a:r>
                    </a:p>
                    <a:p>
                      <a:pPr marL="4763" marR="0" lvl="0" indent="-47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ADSL </a:t>
                      </a:r>
                      <a:r>
                        <a:rPr kumimoji="0" lang="hr-H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over</a:t>
                      </a:r>
                      <a:r>
                        <a:rPr kumimoji="0" lang="hr-H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POTS (G.992.1 </a:t>
                      </a:r>
                      <a:r>
                        <a:rPr kumimoji="0" lang="hr-H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Annex</a:t>
                      </a:r>
                      <a:r>
                        <a:rPr kumimoji="0" lang="hr-H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A)</a:t>
                      </a:r>
                    </a:p>
                    <a:p>
                      <a:pPr marL="4763" marR="0" lvl="0" indent="-47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ADSL </a:t>
                      </a:r>
                      <a:r>
                        <a:rPr kumimoji="0" lang="hr-H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over</a:t>
                      </a:r>
                      <a:r>
                        <a:rPr kumimoji="0" lang="hr-H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ISDN (G.992.1 </a:t>
                      </a:r>
                      <a:r>
                        <a:rPr kumimoji="0" lang="hr-H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Annex</a:t>
                      </a:r>
                      <a:r>
                        <a:rPr kumimoji="0" lang="hr-H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B)</a:t>
                      </a:r>
                    </a:p>
                    <a:p>
                      <a:pPr marL="4763" marR="0" lvl="0" indent="-47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Splitterless</a:t>
                      </a:r>
                      <a:r>
                        <a:rPr kumimoji="0" lang="hr-H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ADSL </a:t>
                      </a:r>
                      <a:r>
                        <a:rPr kumimoji="0" lang="hr-H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– </a:t>
                      </a:r>
                      <a:r>
                        <a:rPr kumimoji="0" lang="hr-H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G.992.2</a:t>
                      </a:r>
                      <a:r>
                        <a:rPr kumimoji="0" lang="hr-H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(</a:t>
                      </a:r>
                      <a:r>
                        <a:rPr kumimoji="0" lang="hr-H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G.Lite</a:t>
                      </a:r>
                      <a:r>
                        <a:rPr kumimoji="0" lang="hr-H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4763" marR="0" lvl="0" indent="-4763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ADSL2 </a:t>
                      </a:r>
                      <a:r>
                        <a:rPr kumimoji="0" lang="hr-H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– G.992.3</a:t>
                      </a:r>
                    </a:p>
                    <a:p>
                      <a:pPr marL="4763" marR="0" lvl="0" indent="-4763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Splitterless</a:t>
                      </a:r>
                      <a:r>
                        <a:rPr kumimoji="0" lang="hr-H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hr-HR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ADSL2</a:t>
                      </a:r>
                      <a:r>
                        <a:rPr kumimoji="0" lang="hr-H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hr-H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– </a:t>
                      </a:r>
                      <a:r>
                        <a:rPr kumimoji="0" lang="hr-H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G.992.4</a:t>
                      </a:r>
                      <a:r>
                        <a:rPr kumimoji="0" lang="hr-H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(</a:t>
                      </a:r>
                      <a:r>
                        <a:rPr kumimoji="0" lang="hr-H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G.Lite.bis</a:t>
                      </a:r>
                      <a:r>
                        <a:rPr kumimoji="0" lang="hr-H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hr-H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4763" marR="0" lvl="0" indent="-4763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RE-ADSL2</a:t>
                      </a:r>
                      <a:r>
                        <a:rPr kumimoji="0" lang="hr-H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– G.992.3 </a:t>
                      </a:r>
                      <a:r>
                        <a:rPr kumimoji="0" lang="hr-H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Annex</a:t>
                      </a:r>
                      <a:r>
                        <a:rPr kumimoji="0" lang="hr-H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L</a:t>
                      </a:r>
                    </a:p>
                    <a:p>
                      <a:pPr marL="4763" marR="0" lvl="0" indent="-4763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hr-H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Reach</a:t>
                      </a:r>
                      <a:r>
                        <a:rPr kumimoji="0" lang="hr-H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hr-H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Extended</a:t>
                      </a:r>
                      <a:r>
                        <a:rPr kumimoji="0" lang="hr-H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hr-H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ADSL2</a:t>
                      </a:r>
                      <a:r>
                        <a:rPr kumimoji="0" lang="hr-H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  <a:p>
                      <a:pPr marL="4763" marR="0" lvl="0" indent="-4763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ADSL2+</a:t>
                      </a:r>
                      <a:r>
                        <a:rPr kumimoji="0" lang="hr-H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– </a:t>
                      </a:r>
                      <a:r>
                        <a:rPr kumimoji="0" lang="hr-H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G.992.5</a:t>
                      </a:r>
                      <a:endParaRPr kumimoji="0" lang="hr-H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9055" marR="99055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3" marR="0" lvl="0" indent="-476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IDSL</a:t>
                      </a:r>
                      <a:r>
                        <a:rPr kumimoji="0" lang="hr-H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– ISDN </a:t>
                      </a:r>
                      <a:r>
                        <a:rPr kumimoji="0" lang="hr-H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over</a:t>
                      </a:r>
                      <a:r>
                        <a:rPr kumimoji="0" lang="hr-H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DSL, 2B+D (144 </a:t>
                      </a:r>
                      <a:r>
                        <a:rPr kumimoji="0" lang="hr-H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kbit</a:t>
                      </a:r>
                      <a:r>
                        <a:rPr kumimoji="0" lang="hr-H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/s), stalna prospojenost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4763" marR="0" lvl="0" indent="-47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hr-HR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HDSL</a:t>
                      </a:r>
                      <a:r>
                        <a:rPr kumimoji="0" lang="hr-H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– G.991.1,  za prijenos E1 (2,048 Mbit/s) ili T1 signala (1,544  Mbit/s)</a:t>
                      </a:r>
                    </a:p>
                    <a:p>
                      <a:pPr marL="4763" marR="0" lvl="0" indent="-47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hr-HR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HDSL2</a:t>
                      </a:r>
                      <a:r>
                        <a:rPr kumimoji="0" lang="hr-H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kumimoji="0" lang="hr-HR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HDSL4</a:t>
                      </a:r>
                      <a:r>
                        <a:rPr kumimoji="0" lang="hr-H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hr-H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– </a:t>
                      </a:r>
                      <a:r>
                        <a:rPr lang="hr-H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ANSI-T1.418</a:t>
                      </a:r>
                      <a:endParaRPr kumimoji="0" lang="hr-H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4763" marR="0" lvl="0" indent="-47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SDSL</a:t>
                      </a:r>
                      <a:r>
                        <a:rPr kumimoji="0" lang="hr-H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– nestandardne inačice </a:t>
                      </a:r>
                      <a:r>
                        <a:rPr kumimoji="0" lang="hr-H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HDSL</a:t>
                      </a:r>
                      <a:r>
                        <a:rPr kumimoji="0" lang="hr-H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-a </a:t>
                      </a:r>
                    </a:p>
                    <a:p>
                      <a:pPr marL="4763" marR="0" lvl="0" indent="-47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MSDSL</a:t>
                      </a:r>
                      <a:r>
                        <a:rPr kumimoji="0" lang="hr-H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– nestandardizirana inačica</a:t>
                      </a:r>
                    </a:p>
                    <a:p>
                      <a:pPr marL="4763" marR="0" lvl="0" indent="-47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SHDSL</a:t>
                      </a:r>
                      <a:r>
                        <a:rPr kumimoji="0" lang="hr-H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hr-H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G.991.2</a:t>
                      </a:r>
                      <a:r>
                        <a:rPr kumimoji="0" lang="hr-H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–192 do 2312 </a:t>
                      </a:r>
                      <a:r>
                        <a:rPr kumimoji="0" lang="hr-H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kbit</a:t>
                      </a:r>
                      <a:r>
                        <a:rPr kumimoji="0" lang="hr-H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/s</a:t>
                      </a:r>
                    </a:p>
                    <a:p>
                      <a:pPr marL="4763" marR="0" lvl="0" indent="-47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E-SHDSL</a:t>
                      </a:r>
                      <a:r>
                        <a:rPr kumimoji="0" lang="hr-H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– G.991.2 – do 5696 </a:t>
                      </a:r>
                      <a:r>
                        <a:rPr kumimoji="0" lang="hr-H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kbit</a:t>
                      </a:r>
                      <a:r>
                        <a:rPr kumimoji="0" lang="hr-H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/s</a:t>
                      </a:r>
                    </a:p>
                  </a:txBody>
                  <a:tcPr marL="99055" marR="99055" marT="45725" marB="45725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ACCE3F-3A65-42ED-8351-19F631960034}"/>
              </a:ext>
            </a:extLst>
          </p:cNvPr>
          <p:cNvSpPr txBox="1">
            <a:spLocks/>
          </p:cNvSpPr>
          <p:nvPr/>
        </p:nvSpPr>
        <p:spPr bwMode="auto">
          <a:xfrm>
            <a:off x="328921" y="5045381"/>
            <a:ext cx="9072563" cy="576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D70505"/>
              </a:buClr>
              <a:buSzPct val="75000"/>
              <a:buFont typeface="Symbol" pitchFamily="18" charset="2"/>
              <a:buChar char="¨"/>
              <a:defRPr/>
            </a:pPr>
            <a:r>
              <a:rPr lang="hr-HR" sz="2000" b="1" kern="0" dirty="0">
                <a:latin typeface="+mn-lt"/>
              </a:rPr>
              <a:t>VDSL</a:t>
            </a:r>
            <a:r>
              <a:rPr lang="hr-HR" sz="2000" kern="0" dirty="0">
                <a:latin typeface="+mn-lt"/>
              </a:rPr>
              <a:t> (G.993.1) i </a:t>
            </a:r>
            <a:r>
              <a:rPr lang="hr-HR" sz="2000" b="1" kern="0" dirty="0">
                <a:latin typeface="+mn-lt"/>
              </a:rPr>
              <a:t>VDSL2</a:t>
            </a:r>
            <a:r>
              <a:rPr lang="hr-HR" sz="2000" kern="0" dirty="0">
                <a:latin typeface="+mn-lt"/>
              </a:rPr>
              <a:t> (G.993.2) mogu biti simetrični i asimetrični </a:t>
            </a:r>
            <a:endParaRPr lang="hr-HR" kern="0" baseline="-25000" dirty="0">
              <a:latin typeface="+mn-lt"/>
            </a:endParaRPr>
          </a:p>
        </p:txBody>
      </p:sp>
      <p:sp>
        <p:nvSpPr>
          <p:cNvPr id="38930" name="Footer Placeholder 1">
            <a:extLst>
              <a:ext uri="{FF2B5EF4-FFF2-40B4-BE49-F238E27FC236}">
                <a16:creationId xmlns:a16="http://schemas.microsoft.com/office/drawing/2014/main" id="{2F65DC0A-A463-4292-BCC4-DF25EE2ABB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Symbol" panose="05050102010706020507" pitchFamily="18" charset="2"/>
              <a:buChar char="¨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&lt;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=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8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Tehnologije DSL-a</a:t>
            </a:r>
            <a:endParaRPr lang="en-US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1" grpId="0" build="p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 CE"/>
        <a:ea typeface=""/>
        <a:cs typeface=""/>
      </a:majorFont>
      <a:minorFont>
        <a:latin typeface="Arial 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DDDDDD"/>
      </a:accent1>
      <a:accent2>
        <a:srgbClr val="808080"/>
      </a:accent2>
      <a:accent3>
        <a:srgbClr val="FFFFFF"/>
      </a:accent3>
      <a:accent4>
        <a:srgbClr val="000000"/>
      </a:accent4>
      <a:accent5>
        <a:srgbClr val="EBEBEB"/>
      </a:accent5>
      <a:accent6>
        <a:srgbClr val="737373"/>
      </a:accent6>
      <a:hlink>
        <a:srgbClr val="4D4D4D"/>
      </a:hlink>
      <a:folHlink>
        <a:srgbClr val="EAEAE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4520</TotalTime>
  <Words>5464</Words>
  <Application>Microsoft Office PowerPoint</Application>
  <PresentationFormat>A4 Paper (210x297 mm)</PresentationFormat>
  <Paragraphs>835</Paragraphs>
  <Slides>73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Arial</vt:lpstr>
      <vt:lpstr>Arial CE</vt:lpstr>
      <vt:lpstr>Arial Narrow</vt:lpstr>
      <vt:lpstr>Symbol</vt:lpstr>
      <vt:lpstr>Times New Roman</vt:lpstr>
      <vt:lpstr>Times New Roman CE</vt:lpstr>
      <vt:lpstr>Webdings</vt:lpstr>
      <vt:lpstr>Blank Presentation</vt:lpstr>
      <vt:lpstr>Visio</vt:lpstr>
      <vt:lpstr>Equation</vt:lpstr>
      <vt:lpstr>Tehnologije digitalne pretplatničke linije (DSL)</vt:lpstr>
      <vt:lpstr>Lokalna petlja</vt:lpstr>
      <vt:lpstr>Upredena parica i parični kabel</vt:lpstr>
      <vt:lpstr>Lokalna petlja (2)</vt:lpstr>
      <vt:lpstr>Lokalna petlja u mreži telekom operatora</vt:lpstr>
      <vt:lpstr>Model digitalne lokalne linije (ITU-T)</vt:lpstr>
      <vt:lpstr>Osnovna obilježja DSL-a</vt:lpstr>
      <vt:lpstr>Arhitektura pristupa Internetu i aplikacijama (uslugama) DSL-om</vt:lpstr>
      <vt:lpstr>Podjela tehnologija DSL-a</vt:lpstr>
      <vt:lpstr>Usporedba brzina DSL-sustava</vt:lpstr>
      <vt:lpstr>Prijenosne brzine DSL-a</vt:lpstr>
      <vt:lpstr>Raspetljavanje lokalne petlje (LLU)</vt:lpstr>
      <vt:lpstr>Pristup bitstreamom</vt:lpstr>
      <vt:lpstr>Referentni model ADSL-a</vt:lpstr>
      <vt:lpstr>Obilježja ADSL-a</vt:lpstr>
      <vt:lpstr>Formiranje DMT signala</vt:lpstr>
      <vt:lpstr>Oblik QAM i DMT signala</vt:lpstr>
      <vt:lpstr>Razdvajanje smjerova prijenosa</vt:lpstr>
      <vt:lpstr>Struktura ADSL okvira</vt:lpstr>
      <vt:lpstr>Posebna obilježja ADSL2-a</vt:lpstr>
      <vt:lpstr>Združivanje linija</vt:lpstr>
      <vt:lpstr>ADSL2+</vt:lpstr>
      <vt:lpstr>Raspored potkanala u ADSL2+</vt:lpstr>
      <vt:lpstr>Inačice ADSL2+</vt:lpstr>
      <vt:lpstr>Inačice ADSL2+ (2)</vt:lpstr>
      <vt:lpstr>Ovisnost prijenosne brzine o duljini linije i broju aktivnih linija u osnovnoj kabelskoj grupi</vt:lpstr>
      <vt:lpstr>Arhitekture FTTX</vt:lpstr>
      <vt:lpstr>VDSL</vt:lpstr>
      <vt:lpstr>Referentni model primjene VDSL-a</vt:lpstr>
      <vt:lpstr>Razlika u primjeni između ADSL-a i VDSL-a</vt:lpstr>
      <vt:lpstr>Funkcije na fizičkom sloju VDSL-a</vt:lpstr>
      <vt:lpstr>Blokovsko prepletanje</vt:lpstr>
      <vt:lpstr>VDSL okvir</vt:lpstr>
      <vt:lpstr>Struktura DMT superokvira u VDSL2</vt:lpstr>
      <vt:lpstr>Dodjela frekvencijskih pojaseva</vt:lpstr>
      <vt:lpstr>VDSL2 profili</vt:lpstr>
      <vt:lpstr>Usporedba prijenosnih brzina za razne profile</vt:lpstr>
      <vt:lpstr>Frekvencijski planovi za VDSL2</vt:lpstr>
      <vt:lpstr>Frekvencijski plan ITU-T G.993.2 Annex B</vt:lpstr>
      <vt:lpstr>PSD maske</vt:lpstr>
      <vt:lpstr>Prijenosna brzina DSL-a u kabelu</vt:lpstr>
      <vt:lpstr>Prijenosna brzina DSL sustava</vt:lpstr>
      <vt:lpstr>Proračun prijenosne brzine DSL-a</vt:lpstr>
      <vt:lpstr>Spektralna gustoća snage</vt:lpstr>
      <vt:lpstr>Spektralna maska</vt:lpstr>
      <vt:lpstr>Šum u DSL sustavima</vt:lpstr>
      <vt:lpstr>Rezime proračuna prijenosne brzine DSL-a</vt:lpstr>
      <vt:lpstr>Oblikovanje spektra</vt:lpstr>
      <vt:lpstr>Upravljanje spektrom DSL-a</vt:lpstr>
      <vt:lpstr>Razredi DSM-a</vt:lpstr>
      <vt:lpstr>Vektorizirani VDSL</vt:lpstr>
      <vt:lpstr>Usporedba brzina VDSL-a</vt:lpstr>
      <vt:lpstr>Usporedba brzina za razne varijante VDSL-a</vt:lpstr>
      <vt:lpstr>Vektorizacija u VTU-O</vt:lpstr>
      <vt:lpstr>Referentni sustav vektorizacije</vt:lpstr>
      <vt:lpstr>Standardizacija vektorizacije</vt:lpstr>
      <vt:lpstr>Utjecaj nevektoriziranih linija</vt:lpstr>
      <vt:lpstr>VDSL2-Vplus ili VDSL 35b</vt:lpstr>
      <vt:lpstr>G.inp – poboljšana zaštita od smetnji</vt:lpstr>
      <vt:lpstr>G.fast – ITU.T G.9700, G.9701 i G.997.2</vt:lpstr>
      <vt:lpstr>Razlika FTTB – FTTdp</vt:lpstr>
      <vt:lpstr>Osnovni parametri G.fasta</vt:lpstr>
      <vt:lpstr>Spektralne maske G.fasta</vt:lpstr>
      <vt:lpstr>TDD</vt:lpstr>
      <vt:lpstr>Struktura TDD okvira</vt:lpstr>
      <vt:lpstr>TDD superokvir</vt:lpstr>
      <vt:lpstr>Performanse linka</vt:lpstr>
      <vt:lpstr>Fleksibilna konfiguracija brzine u oba smjera</vt:lpstr>
      <vt:lpstr>Brzine i dometi najnovijih DSL tehnologija</vt:lpstr>
      <vt:lpstr>Reverse Power Feeding (RPF)</vt:lpstr>
      <vt:lpstr>G.mgfast</vt:lpstr>
      <vt:lpstr>HDSL – ITU-T G.991.1</vt:lpstr>
      <vt:lpstr>SHDSL – ITU.T G.991.2</vt:lpstr>
    </vt:vector>
  </TitlesOfParts>
  <Company>ZZT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Alen</dc:creator>
  <cp:lastModifiedBy>Alen Bažant</cp:lastModifiedBy>
  <cp:revision>624</cp:revision>
  <cp:lastPrinted>2016-04-21T08:43:26Z</cp:lastPrinted>
  <dcterms:created xsi:type="dcterms:W3CDTF">2000-09-28T08:01:50Z</dcterms:created>
  <dcterms:modified xsi:type="dcterms:W3CDTF">2021-03-18T14:07:04Z</dcterms:modified>
</cp:coreProperties>
</file>